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2A9D5DAD-18B3-4A55-9691-3C7D966F1D29}" type="datetimeFigureOut">
              <a:rPr lang="en-US" smtClean="0"/>
              <a:t>3/9/2021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9D5DAD-18B3-4A55-9691-3C7D966F1D29}"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9D5DAD-18B3-4A55-9691-3C7D966F1D29}"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9D5DAD-18B3-4A55-9691-3C7D966F1D29}"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2A9D5DAD-18B3-4A55-9691-3C7D966F1D29}" type="datetimeFigureOut">
              <a:rPr lang="en-US" smtClean="0"/>
              <a:t>3/9/2021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A9D5DAD-18B3-4A55-9691-3C7D966F1D29}"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A9D5DAD-18B3-4A55-9691-3C7D966F1D29}"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A9D5DAD-18B3-4A55-9691-3C7D966F1D29}"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D5DAD-18B3-4A55-9691-3C7D966F1D29}"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2A9D5DAD-18B3-4A55-9691-3C7D966F1D29}" type="datetimeFigureOut">
              <a:rPr lang="en-US" smtClean="0"/>
              <a:t>3/9/2021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2A9D5DAD-18B3-4A55-9691-3C7D966F1D29}" type="datetimeFigureOut">
              <a:rPr lang="en-US" smtClean="0"/>
              <a:t>3/9/2021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3/9/2021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mailto:michele.wells@cabinrealtyagservices.com" TargetMode="Externa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910" y="2657300"/>
            <a:ext cx="5975412" cy="1818983"/>
          </a:xfrm>
        </p:spPr>
        <p:txBody>
          <a:bodyPr anchor="t">
            <a:noAutofit/>
          </a:bodyPr>
          <a:lstStyle/>
          <a:p>
            <a:pPr algn="l"/>
            <a:r>
              <a:rPr lang="en-US" sz="1800" dirty="0">
                <a:solidFill>
                  <a:schemeClr val="bg1"/>
                </a:solidFill>
                <a:effectLst/>
                <a:latin typeface="Baskerville Old Face" panose="02020602080505020303" pitchFamily="18" charset="0"/>
              </a:rPr>
              <a:t>Here is an opportunity to purchase a lot at the Calamus Lake to build your dream home or get away cabin. The lot is back off of any main road and has views of the </a:t>
            </a:r>
            <a:r>
              <a:rPr lang="en-US" sz="1800" dirty="0" err="1">
                <a:solidFill>
                  <a:schemeClr val="bg1"/>
                </a:solidFill>
                <a:effectLst/>
                <a:latin typeface="Baskerville Old Face" panose="02020602080505020303" pitchFamily="18" charset="0"/>
              </a:rPr>
              <a:t>Calamus</a:t>
            </a:r>
            <a:r>
              <a:rPr lang="en-US" sz="1800" dirty="0">
                <a:solidFill>
                  <a:schemeClr val="bg1"/>
                </a:solidFill>
                <a:effectLst/>
                <a:latin typeface="Baskerville Old Face" panose="02020602080505020303" pitchFamily="18" charset="0"/>
              </a:rPr>
              <a:t> Lake and native </a:t>
            </a:r>
            <a:r>
              <a:rPr lang="en-US" sz="1800" dirty="0" err="1">
                <a:solidFill>
                  <a:schemeClr val="bg1"/>
                </a:solidFill>
                <a:effectLst/>
                <a:latin typeface="Baskerville Old Face" panose="02020602080505020303" pitchFamily="18" charset="0"/>
              </a:rPr>
              <a:t>Sandhills</a:t>
            </a:r>
            <a:r>
              <a:rPr lang="en-US" sz="1800" dirty="0">
                <a:solidFill>
                  <a:schemeClr val="bg1"/>
                </a:solidFill>
                <a:effectLst/>
                <a:latin typeface="Baskerville Old Face" panose="02020602080505020303" pitchFamily="18" charset="0"/>
              </a:rPr>
              <a:t>. There is access to electricity on the west boundary side of the property. Restrictive Covenants, Restrictions and Conditions available upon request.</a:t>
            </a:r>
            <a:r>
              <a:rPr lang="en-US" sz="1800" dirty="0">
                <a:solidFill>
                  <a:schemeClr val="bg1"/>
                </a:solidFill>
                <a:effectLst/>
                <a:latin typeface="Baskerville Old Face" panose="02020602080505020303" pitchFamily="18" charset="0"/>
                <a:cs typeface="Aharoni" panose="02010803020104030203" pitchFamily="2" charset="-79"/>
              </a:rPr>
              <a:t> </a:t>
            </a:r>
            <a:endParaRPr lang="en-US" sz="1800" dirty="0">
              <a:solidFill>
                <a:schemeClr val="bg1"/>
              </a:solidFill>
              <a:effectLst/>
              <a:latin typeface="Baskerville Old Face" panose="02020602080505020303" pitchFamily="18" charset="0"/>
            </a:endParaRPr>
          </a:p>
        </p:txBody>
      </p:sp>
      <p:sp>
        <p:nvSpPr>
          <p:cNvPr id="4" name="TextBox 3"/>
          <p:cNvSpPr txBox="1"/>
          <p:nvPr/>
        </p:nvSpPr>
        <p:spPr>
          <a:xfrm>
            <a:off x="3124201" y="258320"/>
            <a:ext cx="5868632" cy="89255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000" b="1" u="sng" dirty="0">
                <a:latin typeface="Baskerville Old Face" panose="02020602080505020303" pitchFamily="18" charset="0"/>
                <a:cs typeface="Aharoni" panose="02010803020104030203" pitchFamily="2" charset="-79"/>
              </a:rPr>
              <a:t>1.39 Acre Lot, Aggies Acres - Calamus Lake, NE</a:t>
            </a:r>
          </a:p>
          <a:p>
            <a:pPr algn="ctr"/>
            <a:r>
              <a:rPr lang="en-US" sz="1600" dirty="0">
                <a:solidFill>
                  <a:schemeClr val="bg1"/>
                </a:solidFill>
                <a:effectLst/>
                <a:latin typeface="Baskerville Old Face" panose="02020602080505020303" pitchFamily="18" charset="0"/>
                <a:cs typeface="Aharoni" panose="02010803020104030203" pitchFamily="2" charset="-79"/>
              </a:rPr>
              <a:t>L</a:t>
            </a:r>
            <a:r>
              <a:rPr lang="en-US" sz="1600" dirty="0">
                <a:solidFill>
                  <a:schemeClr val="bg1"/>
                </a:solidFill>
                <a:effectLst/>
                <a:latin typeface="Baskerville Old Face" panose="02020602080505020303" pitchFamily="18" charset="0"/>
              </a:rPr>
              <a:t>ot 5, Block G, Aggies Acres 3rd Subdivision</a:t>
            </a:r>
          </a:p>
          <a:p>
            <a:pPr algn="ctr"/>
            <a:r>
              <a:rPr lang="en-US" sz="1600" dirty="0">
                <a:solidFill>
                  <a:schemeClr val="bg1"/>
                </a:solidFill>
                <a:effectLst/>
                <a:latin typeface="Baskerville Old Face" panose="02020602080505020303" pitchFamily="18" charset="0"/>
              </a:rPr>
              <a:t>Loup County, Nebraska.</a:t>
            </a:r>
            <a:endParaRPr lang="en-US" sz="1600" b="1" u="sng" dirty="0">
              <a:latin typeface="Baskerville Old Face" panose="02020602080505020303" pitchFamily="18" charset="0"/>
              <a:cs typeface="Aharoni" panose="02010803020104030203" pitchFamily="2" charset="-79"/>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783" y="136957"/>
            <a:ext cx="2963417" cy="254474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784" y="4445951"/>
            <a:ext cx="3043652" cy="241204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9989" y="2658575"/>
            <a:ext cx="3043653" cy="22732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descr="Logo, company name&#10;&#10;Description automatically generated">
            <a:extLst>
              <a:ext uri="{FF2B5EF4-FFF2-40B4-BE49-F238E27FC236}">
                <a16:creationId xmlns:a16="http://schemas.microsoft.com/office/drawing/2014/main" id="{45C46779-37D9-497A-A4F0-44228C13C85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36771" y="4931802"/>
            <a:ext cx="3027204" cy="1935003"/>
          </a:xfrm>
          <a:prstGeom prst="rect">
            <a:avLst/>
          </a:prstGeom>
        </p:spPr>
      </p:pic>
      <p:sp>
        <p:nvSpPr>
          <p:cNvPr id="7" name="TextBox 6">
            <a:extLst>
              <a:ext uri="{FF2B5EF4-FFF2-40B4-BE49-F238E27FC236}">
                <a16:creationId xmlns:a16="http://schemas.microsoft.com/office/drawing/2014/main" id="{ACAD548B-A9EA-4228-B229-830FDE5D3972}"/>
              </a:ext>
            </a:extLst>
          </p:cNvPr>
          <p:cNvSpPr txBox="1"/>
          <p:nvPr/>
        </p:nvSpPr>
        <p:spPr>
          <a:xfrm>
            <a:off x="3204436" y="4601108"/>
            <a:ext cx="2932335" cy="2308324"/>
          </a:xfrm>
          <a:prstGeom prst="rect">
            <a:avLst/>
          </a:prstGeom>
          <a:noFill/>
        </p:spPr>
        <p:txBody>
          <a:bodyPr wrap="square" rtlCol="0">
            <a:spAutoFit/>
          </a:bodyPr>
          <a:lstStyle/>
          <a:p>
            <a:pPr algn="ctr"/>
            <a:r>
              <a:rPr lang="en-US" sz="2400" dirty="0">
                <a:solidFill>
                  <a:schemeClr val="bg1"/>
                </a:solidFill>
                <a:effectLst/>
                <a:latin typeface="Baskerville Old Face" panose="02020602080505020303" pitchFamily="18" charset="0"/>
                <a:cs typeface="Aharoni" panose="02010803020104030203" pitchFamily="2" charset="-79"/>
              </a:rPr>
              <a:t>Michele </a:t>
            </a:r>
            <a:r>
              <a:rPr lang="en-US" sz="2400" dirty="0" err="1">
                <a:solidFill>
                  <a:schemeClr val="bg1"/>
                </a:solidFill>
                <a:effectLst/>
                <a:latin typeface="Baskerville Old Face" panose="02020602080505020303" pitchFamily="18" charset="0"/>
                <a:cs typeface="Aharoni" panose="02010803020104030203" pitchFamily="2" charset="-79"/>
              </a:rPr>
              <a:t>Usasz</a:t>
            </a:r>
            <a:r>
              <a:rPr lang="en-US" sz="2400" dirty="0">
                <a:solidFill>
                  <a:schemeClr val="bg1"/>
                </a:solidFill>
                <a:effectLst/>
                <a:latin typeface="Baskerville Old Face" panose="02020602080505020303" pitchFamily="18" charset="0"/>
                <a:cs typeface="Aharoni" panose="02010803020104030203" pitchFamily="2" charset="-79"/>
              </a:rPr>
              <a:t>-Wells</a:t>
            </a:r>
          </a:p>
          <a:p>
            <a:pPr algn="ctr"/>
            <a:endParaRPr lang="en-US" sz="1200" dirty="0">
              <a:solidFill>
                <a:schemeClr val="bg1"/>
              </a:solidFill>
              <a:effectLst/>
              <a:latin typeface="Baskerville Old Face" panose="02020602080505020303" pitchFamily="18" charset="0"/>
              <a:cs typeface="Aharoni" panose="02010803020104030203" pitchFamily="2" charset="-79"/>
            </a:endParaRPr>
          </a:p>
          <a:p>
            <a:pPr algn="ctr"/>
            <a:r>
              <a:rPr lang="en-US" sz="1200" dirty="0">
                <a:solidFill>
                  <a:schemeClr val="bg1"/>
                </a:solidFill>
                <a:effectLst/>
                <a:latin typeface="Baskerville Old Face" panose="02020602080505020303" pitchFamily="18" charset="0"/>
                <a:cs typeface="Aharoni" panose="02010803020104030203" pitchFamily="2" charset="-79"/>
              </a:rPr>
              <a:t>Phone</a:t>
            </a:r>
          </a:p>
          <a:p>
            <a:pPr algn="ctr"/>
            <a:r>
              <a:rPr lang="en-US" sz="1200" dirty="0">
                <a:solidFill>
                  <a:schemeClr val="bg1"/>
                </a:solidFill>
                <a:effectLst/>
                <a:latin typeface="Baskerville Old Face" panose="02020602080505020303" pitchFamily="18" charset="0"/>
                <a:cs typeface="Aharoni" panose="02010803020104030203" pitchFamily="2" charset="-79"/>
              </a:rPr>
              <a:t>308.750.0522</a:t>
            </a:r>
          </a:p>
          <a:p>
            <a:pPr algn="ctr"/>
            <a:endParaRPr lang="en-US" sz="1200" dirty="0">
              <a:solidFill>
                <a:schemeClr val="bg1"/>
              </a:solidFill>
              <a:effectLst/>
              <a:latin typeface="Baskerville Old Face" panose="02020602080505020303" pitchFamily="18" charset="0"/>
              <a:cs typeface="Aharoni" panose="02010803020104030203" pitchFamily="2" charset="-79"/>
            </a:endParaRPr>
          </a:p>
          <a:p>
            <a:pPr algn="ctr"/>
            <a:r>
              <a:rPr lang="en-US" sz="1200" dirty="0">
                <a:solidFill>
                  <a:schemeClr val="bg1"/>
                </a:solidFill>
                <a:latin typeface="Baskerville Old Face" panose="02020602080505020303" pitchFamily="18" charset="0"/>
                <a:cs typeface="Aharoni" panose="02010803020104030203" pitchFamily="2" charset="-79"/>
              </a:rPr>
              <a:t>Email</a:t>
            </a:r>
            <a:endParaRPr lang="en-US" sz="1200" dirty="0">
              <a:solidFill>
                <a:schemeClr val="bg1"/>
              </a:solidFill>
              <a:effectLst/>
              <a:latin typeface="Baskerville Old Face" panose="02020602080505020303" pitchFamily="18" charset="0"/>
              <a:cs typeface="Aharoni" panose="02010803020104030203" pitchFamily="2" charset="-79"/>
            </a:endParaRPr>
          </a:p>
          <a:p>
            <a:pPr algn="ctr"/>
            <a:r>
              <a:rPr lang="en-US" sz="1200" dirty="0">
                <a:solidFill>
                  <a:schemeClr val="bg1"/>
                </a:solidFill>
                <a:latin typeface="Baskerville Old Face" panose="02020602080505020303" pitchFamily="18" charset="0"/>
                <a:cs typeface="Aharoni" panose="02010803020104030203" pitchFamily="2" charset="-79"/>
                <a:hlinkClick r:id="rId6">
                  <a:extLst>
                    <a:ext uri="{A12FA001-AC4F-418D-AE19-62706E023703}">
                      <ahyp:hlinkClr xmlns:ahyp="http://schemas.microsoft.com/office/drawing/2018/hyperlinkcolor" val="tx"/>
                    </a:ext>
                  </a:extLst>
                </a:hlinkClick>
              </a:rPr>
              <a:t>michele.wells@cabinrealtyagservices.com</a:t>
            </a:r>
            <a:endParaRPr lang="en-US" sz="1200" dirty="0">
              <a:solidFill>
                <a:schemeClr val="bg1"/>
              </a:solidFill>
              <a:latin typeface="Baskerville Old Face" panose="02020602080505020303" pitchFamily="18" charset="0"/>
              <a:cs typeface="Aharoni" panose="02010803020104030203" pitchFamily="2" charset="-79"/>
            </a:endParaRPr>
          </a:p>
          <a:p>
            <a:pPr algn="ctr"/>
            <a:endParaRPr lang="en-US" sz="1200" dirty="0">
              <a:solidFill>
                <a:schemeClr val="bg1"/>
              </a:solidFill>
              <a:latin typeface="Baskerville Old Face" panose="02020602080505020303" pitchFamily="18" charset="0"/>
              <a:cs typeface="Aharoni" panose="02010803020104030203" pitchFamily="2" charset="-79"/>
            </a:endParaRPr>
          </a:p>
          <a:p>
            <a:pPr algn="ctr"/>
            <a:r>
              <a:rPr lang="en-US" sz="1200" dirty="0">
                <a:solidFill>
                  <a:schemeClr val="bg1"/>
                </a:solidFill>
                <a:latin typeface="Baskerville Old Face" panose="02020602080505020303" pitchFamily="18" charset="0"/>
                <a:cs typeface="Aharoni" panose="02010803020104030203" pitchFamily="2" charset="-79"/>
              </a:rPr>
              <a:t>Website</a:t>
            </a:r>
          </a:p>
          <a:p>
            <a:pPr algn="ctr"/>
            <a:r>
              <a:rPr lang="en-US" sz="1200" dirty="0">
                <a:solidFill>
                  <a:schemeClr val="bg1"/>
                </a:solidFill>
                <a:latin typeface="Baskerville Old Face" panose="02020602080505020303" pitchFamily="18" charset="0"/>
                <a:cs typeface="Aharoni" panose="02010803020104030203" pitchFamily="2" charset="-79"/>
              </a:rPr>
              <a:t>cabinrealtyagservices.com</a:t>
            </a:r>
          </a:p>
          <a:p>
            <a:pPr algn="ctr"/>
            <a:endParaRPr lang="en-US" sz="1200" dirty="0"/>
          </a:p>
        </p:txBody>
      </p:sp>
      <p:sp>
        <p:nvSpPr>
          <p:cNvPr id="8" name="TextBox 7">
            <a:extLst>
              <a:ext uri="{FF2B5EF4-FFF2-40B4-BE49-F238E27FC236}">
                <a16:creationId xmlns:a16="http://schemas.microsoft.com/office/drawing/2014/main" id="{2B7D4654-8ACC-4801-85F0-80B30F1E7378}"/>
              </a:ext>
            </a:extLst>
          </p:cNvPr>
          <p:cNvSpPr txBox="1"/>
          <p:nvPr/>
        </p:nvSpPr>
        <p:spPr>
          <a:xfrm>
            <a:off x="3188563" y="1534117"/>
            <a:ext cx="5975412" cy="369332"/>
          </a:xfrm>
          <a:prstGeom prst="rect">
            <a:avLst/>
          </a:prstGeom>
          <a:noFill/>
        </p:spPr>
        <p:txBody>
          <a:bodyPr wrap="square" rtlCol="0">
            <a:spAutoFit/>
          </a:bodyPr>
          <a:lstStyle/>
          <a:p>
            <a:r>
              <a:rPr lang="en-US" sz="1800" u="sng" dirty="0">
                <a:solidFill>
                  <a:schemeClr val="bg1"/>
                </a:solidFill>
                <a:effectLst/>
                <a:latin typeface="Baskerville Old Face" panose="02020602080505020303" pitchFamily="18" charset="0"/>
              </a:rPr>
              <a:t>List Price</a:t>
            </a:r>
            <a:r>
              <a:rPr lang="en-US" sz="1800" dirty="0">
                <a:solidFill>
                  <a:schemeClr val="bg1"/>
                </a:solidFill>
                <a:effectLst/>
                <a:latin typeface="Baskerville Old Face" panose="02020602080505020303" pitchFamily="18" charset="0"/>
              </a:rPr>
              <a:t>: $40,000.00          </a:t>
            </a:r>
            <a:r>
              <a:rPr lang="en-US" sz="1800" u="sng" dirty="0">
                <a:solidFill>
                  <a:schemeClr val="bg1"/>
                </a:solidFill>
                <a:effectLst/>
                <a:latin typeface="Baskerville Old Face" panose="02020602080505020303" pitchFamily="18" charset="0"/>
              </a:rPr>
              <a:t>Real Estate Taxes</a:t>
            </a:r>
            <a:r>
              <a:rPr lang="en-US" sz="1800" dirty="0">
                <a:solidFill>
                  <a:schemeClr val="bg1"/>
                </a:solidFill>
                <a:effectLst/>
                <a:latin typeface="Baskerville Old Face" panose="02020602080505020303" pitchFamily="18" charset="0"/>
              </a:rPr>
              <a:t>:  2020 - $336.38</a:t>
            </a:r>
            <a:endParaRPr lang="en-US" dirty="0"/>
          </a:p>
        </p:txBody>
      </p:sp>
    </p:spTree>
    <p:extLst>
      <p:ext uri="{BB962C8B-B14F-4D97-AF65-F5344CB8AC3E}">
        <p14:creationId xmlns:p14="http://schemas.microsoft.com/office/powerpoint/2010/main" val="23037103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374</TotalTime>
  <Words>121</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Baskerville Old Face</vt:lpstr>
      <vt:lpstr>Rockwell</vt:lpstr>
      <vt:lpstr>Wingdings 2</vt:lpstr>
      <vt:lpstr>Foundry</vt:lpstr>
      <vt:lpstr>Here is an opportunity to purchase a lot at the Calamus Lake to build your dream home or get away cabin. The lot is back off of any main road and has views of the Calamus Lake and native Sandhills. There is access to electricity on the west boundary side of the property. Restrictive Covenants, Restrictions and Conditions available upon request.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Erik Schwager</cp:lastModifiedBy>
  <cp:revision>34</cp:revision>
  <cp:lastPrinted>2017-07-10T15:46:58Z</cp:lastPrinted>
  <dcterms:created xsi:type="dcterms:W3CDTF">2016-05-10T18:31:09Z</dcterms:created>
  <dcterms:modified xsi:type="dcterms:W3CDTF">2021-03-09T22:46:54Z</dcterms:modified>
</cp:coreProperties>
</file>