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7/25/2018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7/25/2018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7/25/2018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7/25/2018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7/25/2018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7/25/2018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7/25/2018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7/25/2018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7/25/2018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7/25/2018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7/25/2018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7/25/2018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1095" y="1219199"/>
            <a:ext cx="4199306" cy="3959763"/>
          </a:xfrm>
        </p:spPr>
        <p:txBody>
          <a:bodyPr anchor="t">
            <a:noAutofit/>
          </a:bodyPr>
          <a:lstStyle/>
          <a:p>
            <a:pPr algn="l"/>
            <a:r>
              <a:rPr lang="en-US" sz="1500" b="1" u="sng" dirty="0" smtClean="0">
                <a:solidFill>
                  <a:schemeClr val="bg1"/>
                </a:solidFill>
                <a:effectLst/>
                <a:latin typeface="Baskerville Old Face" panose="02020602080505020303" pitchFamily="18" charset="0"/>
                <a:cs typeface="Aharoni" panose="02010803020104030203" pitchFamily="2" charset="-79"/>
              </a:rPr>
              <a:t>Legal </a:t>
            </a:r>
            <a:r>
              <a:rPr lang="en-US" sz="1500" b="1" u="sng" dirty="0" smtClean="0">
                <a:solidFill>
                  <a:schemeClr val="bg1"/>
                </a:solidFill>
                <a:effectLst/>
                <a:latin typeface="Baskerville Old Face" panose="02020602080505020303" pitchFamily="18" charset="0"/>
                <a:cs typeface="Aharoni" panose="02010803020104030203" pitchFamily="2" charset="-79"/>
              </a:rPr>
              <a:t>Description</a:t>
            </a:r>
            <a:r>
              <a:rPr lang="en-US" sz="1500" b="1" dirty="0" smtClean="0">
                <a:solidFill>
                  <a:schemeClr val="bg1"/>
                </a:solidFill>
                <a:effectLst/>
                <a:latin typeface="Baskerville Old Face" panose="02020602080505020303" pitchFamily="18" charset="0"/>
                <a:cs typeface="Aharoni" panose="02010803020104030203" pitchFamily="2" charset="-79"/>
              </a:rPr>
              <a:t>: </a:t>
            </a:r>
            <a:r>
              <a:rPr lang="en-US" sz="1500" dirty="0" smtClean="0">
                <a:solidFill>
                  <a:schemeClr val="bg1"/>
                </a:solidFill>
                <a:effectLst/>
                <a:latin typeface="Baskerville Old Face" panose="02020602080505020303" pitchFamily="18" charset="0"/>
              </a:rPr>
              <a:t>Lot </a:t>
            </a:r>
            <a:r>
              <a:rPr lang="en-US" sz="1500" dirty="0">
                <a:solidFill>
                  <a:schemeClr val="bg1"/>
                </a:solidFill>
                <a:effectLst/>
                <a:latin typeface="Baskerville Old Face" panose="02020602080505020303" pitchFamily="18" charset="0"/>
              </a:rPr>
              <a:t>28, Block 7, Original City of </a:t>
            </a:r>
            <a:r>
              <a:rPr lang="en-US" sz="1500" dirty="0" smtClean="0">
                <a:solidFill>
                  <a:schemeClr val="bg1"/>
                </a:solidFill>
                <a:effectLst/>
                <a:latin typeface="Baskerville Old Face" panose="02020602080505020303" pitchFamily="18" charset="0"/>
              </a:rPr>
              <a:t>Burwell</a:t>
            </a:r>
            <a:br>
              <a:rPr lang="en-US" sz="1500" dirty="0" smtClean="0">
                <a:solidFill>
                  <a:schemeClr val="bg1"/>
                </a:solidFill>
                <a:effectLst/>
                <a:latin typeface="Baskerville Old Face" panose="02020602080505020303" pitchFamily="18" charset="0"/>
              </a:rPr>
            </a:br>
            <a:r>
              <a:rPr lang="en-US" sz="1500" dirty="0">
                <a:solidFill>
                  <a:schemeClr val="bg1"/>
                </a:solidFill>
                <a:effectLst/>
                <a:latin typeface="Baskerville Old Face" panose="02020602080505020303" pitchFamily="18" charset="0"/>
              </a:rPr>
              <a:t/>
            </a:r>
            <a:br>
              <a:rPr lang="en-US" sz="1500" dirty="0">
                <a:solidFill>
                  <a:schemeClr val="bg1"/>
                </a:solidFill>
                <a:effectLst/>
                <a:latin typeface="Baskerville Old Face" panose="02020602080505020303" pitchFamily="18" charset="0"/>
              </a:rPr>
            </a:br>
            <a:r>
              <a:rPr lang="en-US" sz="1500" b="1" u="sng" dirty="0">
                <a:solidFill>
                  <a:schemeClr val="bg1"/>
                </a:solidFill>
                <a:effectLst/>
                <a:latin typeface="Baskerville Old Face" panose="02020602080505020303" pitchFamily="18" charset="0"/>
              </a:rPr>
              <a:t>List Price</a:t>
            </a:r>
            <a:r>
              <a:rPr lang="en-US" sz="1500" b="1" dirty="0">
                <a:solidFill>
                  <a:schemeClr val="bg1"/>
                </a:solidFill>
                <a:effectLst/>
                <a:latin typeface="Baskerville Old Face" panose="02020602080505020303" pitchFamily="18" charset="0"/>
              </a:rPr>
              <a:t>:</a:t>
            </a:r>
            <a:r>
              <a:rPr lang="en-US" sz="1500" dirty="0">
                <a:solidFill>
                  <a:schemeClr val="bg1"/>
                </a:solidFill>
                <a:effectLst/>
                <a:latin typeface="Baskerville Old Face" panose="02020602080505020303" pitchFamily="18" charset="0"/>
              </a:rPr>
              <a:t> </a:t>
            </a:r>
            <a:r>
              <a:rPr lang="en-US" sz="1500" dirty="0" smtClean="0">
                <a:solidFill>
                  <a:schemeClr val="bg1"/>
                </a:solidFill>
                <a:effectLst/>
                <a:latin typeface="Baskerville Old Face" panose="02020602080505020303" pitchFamily="18" charset="0"/>
              </a:rPr>
              <a:t>$</a:t>
            </a:r>
            <a:r>
              <a:rPr lang="en-US" sz="1500" dirty="0" smtClean="0">
                <a:solidFill>
                  <a:schemeClr val="bg1"/>
                </a:solidFill>
                <a:effectLst/>
                <a:latin typeface="Baskerville Old Face" panose="02020602080505020303" pitchFamily="18" charset="0"/>
              </a:rPr>
              <a:t>60,000.00</a:t>
            </a:r>
            <a:r>
              <a:rPr lang="en-US" sz="1500" dirty="0" smtClean="0">
                <a:solidFill>
                  <a:schemeClr val="bg1"/>
                </a:solidFill>
                <a:effectLst/>
                <a:latin typeface="Baskerville Old Face" panose="02020602080505020303" pitchFamily="18" charset="0"/>
              </a:rPr>
              <a:t/>
            </a:r>
            <a:br>
              <a:rPr lang="en-US" sz="1500" dirty="0" smtClean="0">
                <a:solidFill>
                  <a:schemeClr val="bg1"/>
                </a:solidFill>
                <a:effectLst/>
                <a:latin typeface="Baskerville Old Face" panose="02020602080505020303" pitchFamily="18" charset="0"/>
              </a:rPr>
            </a:br>
            <a:r>
              <a:rPr lang="en-US" sz="1500" dirty="0">
                <a:solidFill>
                  <a:schemeClr val="bg1"/>
                </a:solidFill>
                <a:effectLst/>
                <a:latin typeface="Baskerville Old Face" panose="02020602080505020303" pitchFamily="18" charset="0"/>
              </a:rPr>
              <a:t/>
            </a:r>
            <a:br>
              <a:rPr lang="en-US" sz="1500" dirty="0">
                <a:solidFill>
                  <a:schemeClr val="bg1"/>
                </a:solidFill>
                <a:effectLst/>
                <a:latin typeface="Baskerville Old Face" panose="02020602080505020303" pitchFamily="18" charset="0"/>
              </a:rPr>
            </a:br>
            <a:r>
              <a:rPr lang="en-US" sz="1500" b="1" u="sng" dirty="0">
                <a:solidFill>
                  <a:schemeClr val="bg1"/>
                </a:solidFill>
                <a:effectLst/>
                <a:latin typeface="Baskerville Old Face" panose="02020602080505020303" pitchFamily="18" charset="0"/>
              </a:rPr>
              <a:t>Real Estate </a:t>
            </a:r>
            <a:r>
              <a:rPr lang="en-US" sz="1500" b="1" u="sng" dirty="0" smtClean="0">
                <a:solidFill>
                  <a:schemeClr val="bg1"/>
                </a:solidFill>
                <a:effectLst/>
                <a:latin typeface="Baskerville Old Face" panose="02020602080505020303" pitchFamily="18" charset="0"/>
              </a:rPr>
              <a:t>Taxes</a:t>
            </a:r>
            <a:r>
              <a:rPr lang="en-US" sz="1500" b="1" dirty="0" smtClean="0">
                <a:solidFill>
                  <a:schemeClr val="bg1"/>
                </a:solidFill>
                <a:effectLst/>
                <a:latin typeface="Baskerville Old Face" panose="02020602080505020303" pitchFamily="18" charset="0"/>
              </a:rPr>
              <a:t>:</a:t>
            </a:r>
            <a:r>
              <a:rPr lang="en-US" sz="1500" dirty="0">
                <a:solidFill>
                  <a:schemeClr val="bg1"/>
                </a:solidFill>
                <a:effectLst/>
                <a:latin typeface="Baskerville Old Face" panose="02020602080505020303" pitchFamily="18" charset="0"/>
              </a:rPr>
              <a:t> </a:t>
            </a:r>
            <a:r>
              <a:rPr lang="en-US" sz="1500" dirty="0" smtClean="0">
                <a:solidFill>
                  <a:schemeClr val="bg1"/>
                </a:solidFill>
                <a:effectLst/>
                <a:latin typeface="Baskerville Old Face" panose="02020602080505020303" pitchFamily="18" charset="0"/>
              </a:rPr>
              <a:t> 2017 </a:t>
            </a:r>
            <a:r>
              <a:rPr lang="en-US" sz="1500" dirty="0">
                <a:solidFill>
                  <a:schemeClr val="bg1"/>
                </a:solidFill>
                <a:effectLst/>
                <a:latin typeface="Baskerville Old Face" panose="02020602080505020303" pitchFamily="18" charset="0"/>
              </a:rPr>
              <a:t>- </a:t>
            </a:r>
            <a:r>
              <a:rPr lang="en-US" sz="1500" dirty="0" smtClean="0">
                <a:solidFill>
                  <a:schemeClr val="bg1"/>
                </a:solidFill>
                <a:effectLst/>
                <a:latin typeface="Baskerville Old Face" panose="02020602080505020303" pitchFamily="18" charset="0"/>
              </a:rPr>
              <a:t>$881.18</a:t>
            </a:r>
            <a:br>
              <a:rPr lang="en-US" sz="1500" dirty="0" smtClean="0">
                <a:solidFill>
                  <a:schemeClr val="bg1"/>
                </a:solidFill>
                <a:effectLst/>
                <a:latin typeface="Baskerville Old Face" panose="02020602080505020303" pitchFamily="18" charset="0"/>
              </a:rPr>
            </a:br>
            <a:r>
              <a:rPr lang="en-US" sz="1500" dirty="0">
                <a:solidFill>
                  <a:schemeClr val="bg1"/>
                </a:solidFill>
                <a:effectLst/>
                <a:latin typeface="Baskerville Old Face" panose="02020602080505020303" pitchFamily="18" charset="0"/>
              </a:rPr>
              <a:t/>
            </a:r>
            <a:br>
              <a:rPr lang="en-US" sz="1500" dirty="0">
                <a:solidFill>
                  <a:schemeClr val="bg1"/>
                </a:solidFill>
                <a:effectLst/>
                <a:latin typeface="Baskerville Old Face" panose="02020602080505020303" pitchFamily="18" charset="0"/>
              </a:rPr>
            </a:br>
            <a:r>
              <a:rPr lang="en-US" sz="1500" b="1" u="sng" dirty="0" smtClean="0">
                <a:solidFill>
                  <a:schemeClr val="bg1"/>
                </a:solidFill>
                <a:effectLst/>
                <a:latin typeface="Baskerville Old Face" panose="02020602080505020303" pitchFamily="18" charset="0"/>
                <a:cs typeface="Aharoni" panose="02010803020104030203" pitchFamily="2" charset="-79"/>
              </a:rPr>
              <a:t>Contact</a:t>
            </a:r>
            <a:r>
              <a:rPr lang="en-US" sz="1500" b="1" dirty="0" smtClean="0">
                <a:solidFill>
                  <a:schemeClr val="bg1"/>
                </a:solidFill>
                <a:effectLst/>
                <a:latin typeface="Baskerville Old Face" panose="02020602080505020303" pitchFamily="18" charset="0"/>
                <a:cs typeface="Aharoni" panose="02010803020104030203" pitchFamily="2" charset="-79"/>
              </a:rPr>
              <a:t>: Erik </a:t>
            </a:r>
            <a:r>
              <a:rPr lang="en-US" sz="1500" b="1" dirty="0" err="1" smtClean="0">
                <a:solidFill>
                  <a:schemeClr val="bg1"/>
                </a:solidFill>
                <a:effectLst/>
                <a:latin typeface="Baskerville Old Face" panose="02020602080505020303" pitchFamily="18" charset="0"/>
                <a:cs typeface="Aharoni" panose="02010803020104030203" pitchFamily="2" charset="-79"/>
              </a:rPr>
              <a:t>Schwager</a:t>
            </a:r>
            <a:r>
              <a:rPr lang="en-US" sz="1500" b="1" dirty="0" smtClean="0">
                <a:solidFill>
                  <a:schemeClr val="bg1"/>
                </a:solidFill>
                <a:effectLst/>
                <a:latin typeface="Baskerville Old Face" panose="02020602080505020303" pitchFamily="18" charset="0"/>
                <a:cs typeface="Aharoni" panose="02010803020104030203" pitchFamily="2" charset="-79"/>
              </a:rPr>
              <a:t>: 308-750-0345</a:t>
            </a:r>
            <a:r>
              <a:rPr lang="en-US" sz="1500" b="1" dirty="0" smtClean="0">
                <a:solidFill>
                  <a:schemeClr val="bg1"/>
                </a:solidFill>
                <a:effectLst/>
                <a:latin typeface="Baskerville Old Face" panose="02020602080505020303" pitchFamily="18" charset="0"/>
                <a:cs typeface="Aharoni" panose="02010803020104030203" pitchFamily="2" charset="-79"/>
              </a:rPr>
              <a:t/>
            </a:r>
            <a:br>
              <a:rPr lang="en-US" sz="1500" b="1" dirty="0" smtClean="0">
                <a:solidFill>
                  <a:schemeClr val="bg1"/>
                </a:solidFill>
                <a:effectLst/>
                <a:latin typeface="Baskerville Old Face" panose="02020602080505020303" pitchFamily="18" charset="0"/>
                <a:cs typeface="Aharoni" panose="02010803020104030203" pitchFamily="2" charset="-79"/>
              </a:rPr>
            </a:br>
            <a:r>
              <a:rPr lang="en-US" sz="1500" b="1" dirty="0" smtClean="0">
                <a:solidFill>
                  <a:schemeClr val="bg1"/>
                </a:solidFill>
                <a:effectLst/>
                <a:latin typeface="Baskerville Old Face" panose="02020602080505020303" pitchFamily="18" charset="0"/>
                <a:cs typeface="Aharoni" panose="02010803020104030203" pitchFamily="2" charset="-79"/>
              </a:rPr>
              <a:t>               </a:t>
            </a:r>
            <a:r>
              <a:rPr lang="en-US" sz="1500" b="1" dirty="0">
                <a:solidFill>
                  <a:schemeClr val="bg1"/>
                </a:solidFill>
                <a:effectLst/>
                <a:latin typeface="Baskerville Old Face" panose="02020602080505020303" pitchFamily="18" charset="0"/>
                <a:cs typeface="Aharoni" panose="02010803020104030203" pitchFamily="2" charset="-79"/>
              </a:rPr>
              <a:t/>
            </a:r>
            <a:br>
              <a:rPr lang="en-US" sz="1500" b="1" dirty="0">
                <a:solidFill>
                  <a:schemeClr val="bg1"/>
                </a:solidFill>
                <a:effectLst/>
                <a:latin typeface="Baskerville Old Face" panose="02020602080505020303" pitchFamily="18" charset="0"/>
                <a:cs typeface="Aharoni" panose="02010803020104030203" pitchFamily="2" charset="-79"/>
              </a:rPr>
            </a:br>
            <a:r>
              <a:rPr lang="en-US" sz="1500" b="1" u="sng" dirty="0" smtClean="0">
                <a:solidFill>
                  <a:schemeClr val="bg1"/>
                </a:solidFill>
                <a:effectLst/>
                <a:latin typeface="Baskerville Old Face" panose="02020602080505020303" pitchFamily="18" charset="0"/>
                <a:cs typeface="Aharoni" panose="02010803020104030203" pitchFamily="2" charset="-79"/>
              </a:rPr>
              <a:t>Comments</a:t>
            </a:r>
            <a:r>
              <a:rPr lang="en-US" sz="1500" b="1" dirty="0" smtClean="0">
                <a:solidFill>
                  <a:schemeClr val="bg1"/>
                </a:solidFill>
                <a:effectLst/>
                <a:latin typeface="Baskerville Old Face" panose="02020602080505020303" pitchFamily="18" charset="0"/>
                <a:cs typeface="Aharoni" panose="02010803020104030203" pitchFamily="2" charset="-79"/>
              </a:rPr>
              <a:t>: </a:t>
            </a:r>
            <a:r>
              <a:rPr lang="en-US" sz="1500" dirty="0">
                <a:solidFill>
                  <a:schemeClr val="bg1"/>
                </a:solidFill>
                <a:effectLst/>
                <a:latin typeface="Baskerville Old Face" panose="02020602080505020303" pitchFamily="18" charset="0"/>
              </a:rPr>
              <a:t>Excellent location, just off of the square! This 1,246 sq. ft., 2 bedroom, 2 bathroom home has a partially finished basement that has potential for additional bedrooms. Deck and new garden shed in the back. </a:t>
            </a:r>
            <a:r>
              <a:rPr lang="en-US" sz="1500" dirty="0" smtClean="0">
                <a:solidFill>
                  <a:schemeClr val="bg1"/>
                </a:solidFill>
                <a:effectLst/>
                <a:latin typeface="Baskerville Old Face" panose="02020602080505020303" pitchFamily="18" charset="0"/>
              </a:rPr>
              <a:t>Brand new roof in 2017!</a:t>
            </a:r>
            <a:endParaRPr lang="en-US" sz="1500" dirty="0">
              <a:solidFill>
                <a:schemeClr val="bg1"/>
              </a:solidFill>
              <a:effectLst/>
              <a:latin typeface="Baskerville Old Face" panose="02020602080505020303" pitchFamily="18" charset="0"/>
            </a:endParaRPr>
          </a:p>
        </p:txBody>
      </p:sp>
      <p:sp>
        <p:nvSpPr>
          <p:cNvPr id="4" name="TextBox 3"/>
          <p:cNvSpPr txBox="1"/>
          <p:nvPr/>
        </p:nvSpPr>
        <p:spPr>
          <a:xfrm>
            <a:off x="2590800" y="3908"/>
            <a:ext cx="6553200"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3600" b="1" u="sng" dirty="0" smtClean="0">
                <a:latin typeface="Baskerville Old Face" panose="02020602080505020303" pitchFamily="18" charset="0"/>
                <a:cs typeface="Aharoni" panose="02010803020104030203" pitchFamily="2" charset="-79"/>
              </a:rPr>
              <a:t>137 N 7</a:t>
            </a:r>
            <a:r>
              <a:rPr lang="en-US" sz="3600" b="1" u="sng" baseline="30000" dirty="0" smtClean="0">
                <a:latin typeface="Baskerville Old Face" panose="02020602080505020303" pitchFamily="18" charset="0"/>
                <a:cs typeface="Aharoni" panose="02010803020104030203" pitchFamily="2" charset="-79"/>
              </a:rPr>
              <a:t>th</a:t>
            </a:r>
            <a:r>
              <a:rPr lang="en-US" sz="3600" b="1" u="sng" dirty="0" smtClean="0">
                <a:latin typeface="Baskerville Old Face" panose="02020602080505020303" pitchFamily="18" charset="0"/>
                <a:cs typeface="Aharoni" panose="02010803020104030203" pitchFamily="2" charset="-79"/>
              </a:rPr>
              <a:t> Ave., Burwell, </a:t>
            </a:r>
            <a:r>
              <a:rPr lang="en-US" sz="3600" b="1" u="sng" dirty="0" smtClean="0">
                <a:latin typeface="Baskerville Old Face" panose="02020602080505020303" pitchFamily="18" charset="0"/>
                <a:cs typeface="Aharoni" panose="02010803020104030203" pitchFamily="2" charset="-79"/>
              </a:rPr>
              <a:t>NE</a:t>
            </a:r>
          </a:p>
          <a:p>
            <a:pPr algn="ctr"/>
            <a:r>
              <a:rPr lang="en-US" sz="3600" b="1" u="sng" dirty="0" smtClean="0">
                <a:latin typeface="Baskerville Old Face" panose="02020602080505020303" pitchFamily="18" charset="0"/>
                <a:cs typeface="Aharoni" panose="02010803020104030203" pitchFamily="2" charset="-79"/>
              </a:rPr>
              <a:t>Price Reduced!</a:t>
            </a:r>
            <a:endParaRPr lang="en-US" sz="3600" b="1" u="sng" dirty="0" smtClean="0">
              <a:latin typeface="Baskerville Old Face" panose="02020602080505020303" pitchFamily="18" charset="0"/>
              <a:cs typeface="Aharoni" panose="02010803020104030203" pitchFamily="2" charset="-79"/>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824" y="310498"/>
            <a:ext cx="2292090" cy="2356501"/>
          </a:xfrm>
          <a:prstGeom prst="snip2DiagRect">
            <a:avLst/>
          </a:prstGeom>
          <a:solidFill>
            <a:srgbClr val="FFFFFF">
              <a:shade val="85000"/>
            </a:srgbClr>
          </a:solidFill>
          <a:ln w="88900" cap="sq">
            <a:solidFill>
              <a:schemeClr val="accent5">
                <a:lumMod val="40000"/>
                <a:lumOff val="6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4513924"/>
            <a:ext cx="2148336" cy="2148336"/>
          </a:xfrm>
          <a:prstGeom prst="snip2DiagRect">
            <a:avLst>
              <a:gd name="adj1" fmla="val 7380"/>
              <a:gd name="adj2" fmla="val 16667"/>
            </a:avLst>
          </a:prstGeom>
          <a:solidFill>
            <a:srgbClr val="FFFFFF">
              <a:shade val="85000"/>
            </a:srgbClr>
          </a:solidFill>
          <a:ln w="88900" cap="sq">
            <a:solidFill>
              <a:schemeClr val="accent5">
                <a:lumMod val="40000"/>
                <a:lumOff val="6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0258" y="3867338"/>
            <a:ext cx="2649129" cy="2649129"/>
          </a:xfrm>
          <a:prstGeom prst="ellipse">
            <a:avLst/>
          </a:prstGeom>
          <a:ln w="63500" cap="rnd">
            <a:solidFill>
              <a:schemeClr val="accent5">
                <a:lumMod val="40000"/>
                <a:lumOff val="6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90094" y="1219199"/>
            <a:ext cx="2701505" cy="2701505"/>
          </a:xfrm>
          <a:prstGeom prst="ellipse">
            <a:avLst/>
          </a:prstGeom>
          <a:ln w="63500" cap="rnd">
            <a:solidFill>
              <a:schemeClr val="accent5">
                <a:lumMod val="40000"/>
                <a:lumOff val="6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cxnSp>
        <p:nvCxnSpPr>
          <p:cNvPr id="18" name="Straight Connector 4"/>
          <p:cNvCxnSpPr/>
          <p:nvPr/>
        </p:nvCxnSpPr>
        <p:spPr>
          <a:xfrm>
            <a:off x="6082070" y="5390022"/>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5762830" y="5390022"/>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3276600" y="4993784"/>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4442665" y="4993783"/>
            <a:ext cx="1320165" cy="396240"/>
          </a:xfrm>
          <a:prstGeom prst="straightConnector1">
            <a:avLst/>
          </a:prstGeom>
          <a:noFill/>
          <a:ln w="28575">
            <a:solidFill>
              <a:srgbClr val="FF0000"/>
            </a:solidFill>
            <a:prstDash val="solid"/>
          </a:ln>
        </p:spPr>
      </p:cxnSp>
      <p:sp>
        <p:nvSpPr>
          <p:cNvPr id="22" name="TextBox 21"/>
          <p:cNvSpPr txBox="1"/>
          <p:nvPr/>
        </p:nvSpPr>
        <p:spPr>
          <a:xfrm>
            <a:off x="2992978" y="5409366"/>
            <a:ext cx="3352800" cy="1377300"/>
          </a:xfrm>
          <a:prstGeom prst="rect">
            <a:avLst/>
          </a:prstGeom>
          <a:noFill/>
        </p:spPr>
        <p:txBody>
          <a:bodyPr wrap="square" rtlCol="0">
            <a:spAutoFit/>
          </a:bodyPr>
          <a:lstStyle/>
          <a:p>
            <a:pPr algn="ctr"/>
            <a:r>
              <a:rPr lang="en-US" sz="1600" b="1" dirty="0" smtClean="0">
                <a:solidFill>
                  <a:srgbClr val="180000"/>
                </a:solidFill>
                <a:latin typeface="Baskerville Old Face" panose="02020602080505020303" pitchFamily="18" charset="0"/>
                <a:cs typeface="Aharoni" panose="02010803020104030203" pitchFamily="2" charset="-79"/>
              </a:rPr>
              <a:t>Cabin Realty &amp; Ag Services</a:t>
            </a:r>
          </a:p>
          <a:p>
            <a:pPr algn="ctr"/>
            <a:r>
              <a:rPr lang="en-US" sz="1350" dirty="0" smtClean="0">
                <a:solidFill>
                  <a:srgbClr val="180000"/>
                </a:solidFill>
                <a:latin typeface="Baskerville Old Face" panose="02020602080505020303" pitchFamily="18" charset="0"/>
                <a:cs typeface="Aharoni" panose="02010803020104030203" pitchFamily="2" charset="-79"/>
              </a:rPr>
              <a:t>Real Estate Sale &amp; Management</a:t>
            </a:r>
          </a:p>
          <a:p>
            <a:pPr algn="ctr"/>
            <a:r>
              <a:rPr lang="en-US" sz="1350" dirty="0" smtClean="0">
                <a:solidFill>
                  <a:srgbClr val="180000"/>
                </a:solidFill>
                <a:latin typeface="Baskerville Old Face" panose="02020602080505020303" pitchFamily="18" charset="0"/>
                <a:cs typeface="Aharoni" panose="02010803020104030203" pitchFamily="2" charset="-79"/>
              </a:rPr>
              <a:t>Michele Usasz, Broker</a:t>
            </a:r>
          </a:p>
          <a:p>
            <a:pPr algn="ctr"/>
            <a:r>
              <a:rPr lang="en-US" sz="1350" dirty="0" smtClean="0">
                <a:solidFill>
                  <a:srgbClr val="180000"/>
                </a:solidFill>
                <a:latin typeface="Baskerville Old Face" panose="02020602080505020303" pitchFamily="18" charset="0"/>
                <a:cs typeface="Aharoni" panose="02010803020104030203" pitchFamily="2" charset="-79"/>
              </a:rPr>
              <a:t>Terry K. Held, Associate Broker</a:t>
            </a:r>
          </a:p>
          <a:p>
            <a:pPr algn="ctr"/>
            <a:r>
              <a:rPr lang="en-US" sz="1350" dirty="0" smtClean="0">
                <a:solidFill>
                  <a:srgbClr val="180000"/>
                </a:solidFill>
                <a:latin typeface="Baskerville Old Face" panose="02020602080505020303" pitchFamily="18" charset="0"/>
                <a:cs typeface="Aharoni" panose="02010803020104030203" pitchFamily="2" charset="-79"/>
              </a:rPr>
              <a:t>Office: 308-346-4425</a:t>
            </a:r>
          </a:p>
          <a:p>
            <a:pPr algn="ctr"/>
            <a:r>
              <a:rPr lang="en-US" sz="1350" b="1" dirty="0" smtClean="0">
                <a:solidFill>
                  <a:srgbClr val="180000"/>
                </a:solidFill>
                <a:latin typeface="Baskerville Old Face" panose="02020602080505020303" pitchFamily="18" charset="0"/>
                <a:cs typeface="Aharoni" panose="02010803020104030203" pitchFamily="2" charset="-79"/>
              </a:rPr>
              <a:t>www. CabinRealtyAgServices.com</a:t>
            </a:r>
          </a:p>
        </p:txBody>
      </p:sp>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402</TotalTime>
  <Words>51</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Legal Description: Lot 28, Block 7, Original City of Burwell  List Price: $60,000.00  Real Estate Taxes:  2017 - $881.18  Contact: Erik Schwager: 308-750-0345                 Comments: Excellent location, just off of the square! This 1,246 sq. ft., 2 bedroom, 2 bathroom home has a partially finished basement that has potential for additional bedrooms. Deck and new garden shed in the back. Brand new roof in 2017!</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28</cp:revision>
  <cp:lastPrinted>2017-12-08T18:08:24Z</cp:lastPrinted>
  <dcterms:created xsi:type="dcterms:W3CDTF">2016-05-10T18:31:09Z</dcterms:created>
  <dcterms:modified xsi:type="dcterms:W3CDTF">2018-07-25T20:58:08Z</dcterms:modified>
</cp:coreProperties>
</file>