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
  </p:notesMasterIdLst>
  <p:sldIdLst>
    <p:sldId id="256"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93" autoAdjust="0"/>
  </p:normalViewPr>
  <p:slideViewPr>
    <p:cSldViewPr>
      <p:cViewPr varScale="1">
        <p:scale>
          <a:sx n="69" d="100"/>
          <a:sy n="69" d="100"/>
        </p:scale>
        <p:origin x="-156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40698F5-F89F-4739-9808-A0DF417A7EEE}" type="datetimeFigureOut">
              <a:rPr lang="en-US" smtClean="0"/>
              <a:t>8/28/2018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3D1EBA-5D8C-4885-8A99-B546B3AEFC19}" type="slidenum">
              <a:rPr lang="en-US" smtClean="0"/>
              <a:t>‹#›</a:t>
            </a:fld>
            <a:endParaRPr lang="en-US"/>
          </a:p>
        </p:txBody>
      </p:sp>
    </p:spTree>
    <p:extLst>
      <p:ext uri="{BB962C8B-B14F-4D97-AF65-F5344CB8AC3E}">
        <p14:creationId xmlns:p14="http://schemas.microsoft.com/office/powerpoint/2010/main" val="1059986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a:t>Animated captions fade into view over forest background</a:t>
            </a:r>
          </a:p>
          <a:p>
            <a:r>
              <a:rPr lang="en-US" sz="1400" dirty="0"/>
              <a:t>(Basic)</a:t>
            </a:r>
          </a:p>
          <a:p>
            <a:endParaRPr lang="en-US" dirty="0"/>
          </a:p>
          <a:p>
            <a:endParaRPr lang="en-US" dirty="0"/>
          </a:p>
          <a:p>
            <a:r>
              <a:rPr lang="en-US" dirty="0"/>
              <a:t>To reproduce the rectangle on this slide, do the following:</a:t>
            </a:r>
          </a:p>
          <a:p>
            <a:pPr marL="232943" indent="-232943" defTabSz="931774">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2943" indent="-232943" defTabSz="931774">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a:t>
            </a:r>
            <a:r>
              <a:rPr lang="en-US" dirty="0"/>
              <a:t> click </a:t>
            </a:r>
            <a:r>
              <a:rPr lang="en-US" b="1" dirty="0"/>
              <a:t>Rounded Rectangle </a:t>
            </a:r>
            <a:r>
              <a:rPr lang="en-US" dirty="0"/>
              <a:t>(second option from the left). On the slide, drag to draw a rectangle.</a:t>
            </a:r>
          </a:p>
          <a:p>
            <a:pPr marL="232943" indent="-232943" defTabSz="931774">
              <a:buFont typeface="+mj-lt"/>
              <a:buAutoNum type="arabicPeriod"/>
              <a:defRPr/>
            </a:pPr>
            <a:r>
              <a:rPr lang="en-US" dirty="0"/>
              <a:t>Select the rectangle. Under </a:t>
            </a:r>
            <a:r>
              <a:rPr lang="en-US" b="1" dirty="0"/>
              <a:t>Drawing Tools</a:t>
            </a:r>
            <a:r>
              <a:rPr lang="en-US" dirty="0"/>
              <a:t>, on the </a:t>
            </a:r>
            <a:r>
              <a:rPr lang="en-US" b="1" dirty="0"/>
              <a:t>Format</a:t>
            </a:r>
            <a:r>
              <a:rPr lang="en-US" dirty="0"/>
              <a:t> tab, in the </a:t>
            </a:r>
            <a:r>
              <a:rPr lang="en-US" b="1" dirty="0"/>
              <a:t>Size</a:t>
            </a:r>
            <a:r>
              <a:rPr lang="en-US" dirty="0"/>
              <a:t> group, do the following:</a:t>
            </a:r>
          </a:p>
          <a:p>
            <a:pPr marL="698830" lvl="1" indent="-232943" defTabSz="931774">
              <a:buFont typeface="Arial" pitchFamily="34" charset="0"/>
              <a:buChar char="•"/>
              <a:defRPr/>
            </a:pPr>
            <a:r>
              <a:rPr lang="en-US" dirty="0"/>
              <a:t>In the </a:t>
            </a:r>
            <a:r>
              <a:rPr lang="en-US" b="1" dirty="0"/>
              <a:t>Shape Height</a:t>
            </a:r>
            <a:r>
              <a:rPr lang="en-US" dirty="0"/>
              <a:t> box, enter </a:t>
            </a:r>
            <a:r>
              <a:rPr lang="en-US" b="1" dirty="0"/>
              <a:t>3.08”</a:t>
            </a:r>
            <a:r>
              <a:rPr lang="en-US" dirty="0"/>
              <a:t>. </a:t>
            </a:r>
          </a:p>
          <a:p>
            <a:pPr marL="698830" lvl="1" indent="-232943" defTabSz="931774">
              <a:buFont typeface="Arial" pitchFamily="34" charset="0"/>
              <a:buChar char="•"/>
              <a:defRPr/>
            </a:pPr>
            <a:r>
              <a:rPr lang="en-US" dirty="0"/>
              <a:t>In the </a:t>
            </a:r>
            <a:r>
              <a:rPr lang="en-US" b="1" dirty="0"/>
              <a:t>Shape Width</a:t>
            </a:r>
            <a:r>
              <a:rPr lang="en-US" dirty="0"/>
              <a:t> box, enter </a:t>
            </a:r>
            <a:r>
              <a:rPr lang="en-US" b="1" dirty="0"/>
              <a:t>4.33”</a:t>
            </a:r>
            <a:r>
              <a:rPr lang="en-US" dirty="0"/>
              <a:t>.</a:t>
            </a:r>
          </a:p>
          <a:p>
            <a:pPr marL="232943" indent="-232943">
              <a:buFont typeface="+mj-lt"/>
              <a:buAutoNum type="arabicPeriod"/>
            </a:pPr>
            <a:r>
              <a:rPr lang="en-US" dirty="0"/>
              <a:t>Under </a:t>
            </a:r>
            <a:r>
              <a:rPr lang="en-US" b="1" dirty="0"/>
              <a:t>Drawing Tools</a:t>
            </a:r>
            <a:r>
              <a:rPr lang="en-US" dirty="0"/>
              <a:t>, on the </a:t>
            </a:r>
            <a:r>
              <a:rPr lang="en-US" b="1" dirty="0"/>
              <a:t>Format</a:t>
            </a:r>
            <a:r>
              <a:rPr lang="en-US" dirty="0"/>
              <a:t> tab, in the </a:t>
            </a:r>
            <a:r>
              <a:rPr lang="en-US" b="1" dirty="0"/>
              <a:t>Shapes Styles </a:t>
            </a:r>
            <a:r>
              <a:rPr lang="en-US" dirty="0"/>
              <a:t>group, click the arrow next to </a:t>
            </a:r>
            <a:r>
              <a:rPr lang="en-US" b="1" dirty="0"/>
              <a:t>Shape Outline</a:t>
            </a:r>
            <a:r>
              <a:rPr lang="en-US" dirty="0"/>
              <a:t>, and then click </a:t>
            </a:r>
            <a:r>
              <a:rPr lang="en-US" b="1" dirty="0"/>
              <a:t>No Outline</a:t>
            </a:r>
            <a:r>
              <a:rPr lang="en-US" dirty="0"/>
              <a:t>.</a:t>
            </a:r>
          </a:p>
          <a:p>
            <a:pPr marL="232943" indent="-232943">
              <a:buFont typeface="+mj-lt"/>
              <a:buAutoNum type="arabicPeriod"/>
            </a:pPr>
            <a:r>
              <a:rPr lang="en-US" dirty="0"/>
              <a:t>Under </a:t>
            </a:r>
            <a:r>
              <a:rPr lang="en-US" b="1" dirty="0"/>
              <a:t>Drawing</a:t>
            </a:r>
            <a:r>
              <a:rPr lang="en-US" dirty="0"/>
              <a:t> </a:t>
            </a:r>
            <a:r>
              <a:rPr lang="en-US" b="1" dirty="0"/>
              <a:t>Tools</a:t>
            </a:r>
            <a:r>
              <a:rPr lang="en-US" dirty="0"/>
              <a:t>, on the </a:t>
            </a:r>
            <a:r>
              <a:rPr lang="en-US" b="1" dirty="0"/>
              <a:t>Format</a:t>
            </a:r>
            <a:r>
              <a:rPr lang="en-US" dirty="0"/>
              <a:t> tab, in the bottom right corner in the </a:t>
            </a:r>
            <a:r>
              <a:rPr lang="en-US" b="1" dirty="0"/>
              <a:t>Shapes Styles </a:t>
            </a:r>
            <a:r>
              <a:rPr lang="en-US" dirty="0"/>
              <a:t>group, click the </a:t>
            </a:r>
            <a:r>
              <a:rPr lang="en-US" b="1" dirty="0"/>
              <a:t>Format Shape </a:t>
            </a:r>
            <a:r>
              <a:rPr lang="en-US" dirty="0"/>
              <a:t>dialog box launcher. In the </a:t>
            </a:r>
            <a:r>
              <a:rPr lang="en-US" b="1" dirty="0"/>
              <a:t>Format Shape</a:t>
            </a:r>
            <a:r>
              <a:rPr lang="en-US" dirty="0"/>
              <a:t> dialog box, click </a:t>
            </a:r>
            <a:r>
              <a:rPr lang="en-US" b="1" dirty="0"/>
              <a:t>Fill</a:t>
            </a:r>
            <a:r>
              <a:rPr lang="en-US" dirty="0"/>
              <a:t> in the left pane, select </a:t>
            </a:r>
            <a:r>
              <a:rPr lang="en-US" b="1" dirty="0"/>
              <a:t>Gradient fill </a:t>
            </a:r>
            <a:r>
              <a:rPr lang="en-US" dirty="0"/>
              <a:t>in the </a:t>
            </a:r>
            <a:r>
              <a:rPr lang="en-US" b="1" dirty="0"/>
              <a:t>Fill</a:t>
            </a:r>
            <a:r>
              <a:rPr lang="en-US" dirty="0"/>
              <a:t> pane, and then do the following:</a:t>
            </a:r>
          </a:p>
          <a:p>
            <a:pPr marL="698830" lvl="1" indent="-232943">
              <a:buFont typeface="Arial" pitchFamily="34" charset="0"/>
              <a:buChar char="•"/>
            </a:pPr>
            <a:r>
              <a:rPr lang="en-US" dirty="0"/>
              <a:t>In the </a:t>
            </a:r>
            <a:r>
              <a:rPr lang="en-US" b="1" dirty="0"/>
              <a:t>Type</a:t>
            </a:r>
            <a:r>
              <a:rPr lang="en-US" dirty="0"/>
              <a:t> list, select </a:t>
            </a:r>
            <a:r>
              <a:rPr lang="en-US" b="1" dirty="0"/>
              <a:t>Linear</a:t>
            </a:r>
            <a:r>
              <a:rPr lang="en-US" dirty="0"/>
              <a:t>.</a:t>
            </a:r>
          </a:p>
          <a:p>
            <a:pPr marL="698830" lvl="1" indent="-232943">
              <a:buFont typeface="Arial" pitchFamily="34" charset="0"/>
              <a:buChar char="•"/>
            </a:pPr>
            <a:r>
              <a:rPr lang="en-US" dirty="0"/>
              <a:t>In the </a:t>
            </a:r>
            <a:r>
              <a:rPr lang="en-US" b="1" dirty="0"/>
              <a:t>Angle</a:t>
            </a:r>
            <a:r>
              <a:rPr lang="en-US" dirty="0"/>
              <a:t> box, enter </a:t>
            </a:r>
            <a:r>
              <a:rPr lang="en-US" b="1" dirty="0"/>
              <a:t>90</a:t>
            </a:r>
            <a:r>
              <a:rPr lang="en-US" dirty="0"/>
              <a:t>.</a:t>
            </a:r>
          </a:p>
          <a:p>
            <a:pPr marL="698830" lvl="1" indent="-232943">
              <a:buFont typeface="Arial" pitchFamily="34" charset="0"/>
              <a:buChar cha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32943" indent="-232943">
              <a:buFont typeface="+mj-lt"/>
              <a:buAutoNum type="arabicPeriod"/>
            </a:pPr>
            <a:r>
              <a:rPr lang="en-US" dirty="0"/>
              <a:t>Also under </a:t>
            </a:r>
            <a:r>
              <a:rPr lang="en-US" b="1" dirty="0"/>
              <a:t>Gradient stops</a:t>
            </a:r>
            <a:r>
              <a:rPr lang="en-US" dirty="0"/>
              <a:t>, customize the gradient stops as follows:</a:t>
            </a:r>
          </a:p>
          <a:p>
            <a:pPr marL="698830" lvl="1" indent="-232943">
              <a:buFont typeface="Arial" pitchFamily="34" charset="0"/>
              <a:buChar char="•"/>
            </a:pPr>
            <a:r>
              <a:rPr lang="en-US" dirty="0"/>
              <a:t>Select the first stop in the slider, and then do the following: </a:t>
            </a:r>
          </a:p>
          <a:p>
            <a:pPr marL="1164717" lvl="2" indent="-232943">
              <a:buFont typeface="Arial" pitchFamily="34" charset="0"/>
              <a:buChar char="•"/>
            </a:pPr>
            <a:r>
              <a:rPr lang="en-US" dirty="0"/>
              <a:t>In the </a:t>
            </a:r>
            <a:r>
              <a:rPr lang="en-US" b="1" dirty="0"/>
              <a:t>Position </a:t>
            </a:r>
            <a:r>
              <a:rPr lang="en-US" dirty="0"/>
              <a:t>box, enter </a:t>
            </a:r>
            <a:r>
              <a:rPr lang="en-US" b="1" dirty="0"/>
              <a:t>0%</a:t>
            </a:r>
            <a:r>
              <a:rPr lang="en-US" dirty="0"/>
              <a:t>.</a:t>
            </a:r>
          </a:p>
          <a:p>
            <a:pPr marL="1164717" lvl="2" indent="-232943">
              <a:buFont typeface="Arial" pitchFamily="34" charset="0"/>
              <a:buChar cha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64717" lvl="2" indent="-232943">
              <a:buFont typeface="Arial" pitchFamily="34" charset="0"/>
              <a:buChar char="•"/>
            </a:pPr>
            <a:r>
              <a:rPr lang="en-US" dirty="0"/>
              <a:t>In the </a:t>
            </a:r>
            <a:r>
              <a:rPr lang="en-US" b="1" dirty="0"/>
              <a:t>Transparency</a:t>
            </a:r>
            <a:r>
              <a:rPr lang="en-US" dirty="0"/>
              <a:t> box, enter </a:t>
            </a:r>
            <a:r>
              <a:rPr lang="en-US" b="1" dirty="0"/>
              <a:t>25%</a:t>
            </a:r>
            <a:r>
              <a:rPr lang="en-US" dirty="0"/>
              <a:t>.</a:t>
            </a:r>
          </a:p>
          <a:p>
            <a:pPr marL="698830" lvl="1" indent="-232943">
              <a:buFont typeface="Arial" pitchFamily="34" charset="0"/>
              <a:buChar char="•"/>
            </a:pPr>
            <a:r>
              <a:rPr lang="en-US" dirty="0"/>
              <a:t>Select the next stop in the slider, and then do the following: </a:t>
            </a:r>
          </a:p>
          <a:p>
            <a:pPr marL="1164717" lvl="2" indent="-232943">
              <a:buFont typeface="Arial" pitchFamily="34" charset="0"/>
              <a:buChar char="•"/>
            </a:pPr>
            <a:r>
              <a:rPr lang="en-US" dirty="0"/>
              <a:t>In the </a:t>
            </a:r>
            <a:r>
              <a:rPr lang="en-US" b="1" dirty="0"/>
              <a:t>Position </a:t>
            </a:r>
            <a:r>
              <a:rPr lang="en-US" dirty="0"/>
              <a:t>box, enter </a:t>
            </a:r>
            <a:r>
              <a:rPr lang="en-US" b="1" dirty="0"/>
              <a:t>20%</a:t>
            </a:r>
            <a:r>
              <a:rPr lang="en-US" dirty="0"/>
              <a:t>.</a:t>
            </a:r>
          </a:p>
          <a:p>
            <a:pPr marL="1164717" lvl="2" indent="-232943">
              <a:buFont typeface="Arial" pitchFamily="34" charset="0"/>
              <a:buChar cha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64717" lvl="2" indent="-232943">
              <a:buFont typeface="Arial" pitchFamily="34" charset="0"/>
              <a:buChar char="•"/>
            </a:pPr>
            <a:r>
              <a:rPr lang="en-US" dirty="0"/>
              <a:t>In the </a:t>
            </a:r>
            <a:r>
              <a:rPr lang="en-US" b="1" dirty="0"/>
              <a:t>Transparency</a:t>
            </a:r>
            <a:r>
              <a:rPr lang="en-US" dirty="0"/>
              <a:t> box, enter </a:t>
            </a:r>
            <a:r>
              <a:rPr lang="en-US" b="1" dirty="0"/>
              <a:t>69%</a:t>
            </a:r>
            <a:r>
              <a:rPr lang="en-US" dirty="0"/>
              <a:t>.</a:t>
            </a:r>
          </a:p>
          <a:p>
            <a:pPr marL="232943" indent="-232943" defTabSz="931774">
              <a:buFont typeface="+mj-lt"/>
              <a:buAutoNum type="arabicPeriod"/>
              <a:defRPr/>
            </a:pPr>
            <a:r>
              <a:rPr lang="en-US" dirty="0"/>
              <a:t>Also in the </a:t>
            </a:r>
            <a:r>
              <a:rPr lang="en-US" b="1" dirty="0"/>
              <a:t>Format Shape </a:t>
            </a:r>
            <a:r>
              <a:rPr lang="en-US" dirty="0"/>
              <a:t>dialog box, click </a:t>
            </a:r>
            <a:r>
              <a:rPr lang="en-US" b="1" dirty="0"/>
              <a:t>Shadow </a:t>
            </a:r>
            <a:r>
              <a:rPr lang="en-US" dirty="0"/>
              <a:t>in the left pane. In the </a:t>
            </a:r>
            <a:r>
              <a:rPr lang="en-US" b="1" dirty="0"/>
              <a:t>Shadow</a:t>
            </a:r>
            <a:r>
              <a:rPr lang="en-US" dirty="0"/>
              <a:t> pane, click the button next to </a:t>
            </a:r>
            <a:r>
              <a:rPr lang="en-US" b="1" dirty="0"/>
              <a:t>Presets</a:t>
            </a:r>
            <a:r>
              <a:rPr lang="en-US" dirty="0"/>
              <a:t>, under </a:t>
            </a:r>
            <a:r>
              <a:rPr lang="en-US" b="1" dirty="0"/>
              <a:t>Outer</a:t>
            </a:r>
            <a:r>
              <a:rPr lang="en-US" dirty="0"/>
              <a:t> click </a:t>
            </a:r>
            <a:r>
              <a:rPr lang="en-US" b="1" dirty="0"/>
              <a:t>Offset Diagonal Bottom Left</a:t>
            </a:r>
            <a:r>
              <a:rPr lang="en-US" dirty="0"/>
              <a:t> (first row, third option from the left), and then do the following:</a:t>
            </a:r>
          </a:p>
          <a:p>
            <a:pPr marL="698830" lvl="3" indent="-232943" defTabSz="931774">
              <a:buFont typeface="Arial" pitchFamily="34" charset="0"/>
              <a:buChar char="•"/>
              <a:defRPr/>
            </a:pPr>
            <a:r>
              <a:rPr lang="en-US" dirty="0"/>
              <a:t>In the </a:t>
            </a:r>
            <a:r>
              <a:rPr lang="en-US" b="1" dirty="0"/>
              <a:t>Transparency</a:t>
            </a:r>
            <a:r>
              <a:rPr lang="en-US" dirty="0"/>
              <a:t> box, enter </a:t>
            </a:r>
            <a:r>
              <a:rPr lang="en-US" b="1" dirty="0"/>
              <a:t>72%</a:t>
            </a:r>
            <a:r>
              <a:rPr lang="en-US" dirty="0"/>
              <a:t>.</a:t>
            </a:r>
          </a:p>
          <a:p>
            <a:pPr marL="698830" lvl="3" indent="-232943" defTabSz="931774">
              <a:buFont typeface="Arial" pitchFamily="34" charset="0"/>
              <a:buChar char="•"/>
              <a:defRPr/>
            </a:pPr>
            <a:r>
              <a:rPr lang="en-US" dirty="0"/>
              <a:t>In the </a:t>
            </a:r>
            <a:r>
              <a:rPr lang="en-US" b="1" dirty="0"/>
              <a:t>Size </a:t>
            </a:r>
            <a:r>
              <a:rPr lang="en-US" dirty="0"/>
              <a:t>box, enter </a:t>
            </a:r>
            <a:r>
              <a:rPr lang="en-US" b="1" dirty="0"/>
              <a:t>100%</a:t>
            </a:r>
            <a:r>
              <a:rPr lang="en-US" dirty="0"/>
              <a:t>.</a:t>
            </a:r>
          </a:p>
          <a:p>
            <a:pPr marL="698830" lvl="3" indent="-232943" defTabSz="931774">
              <a:buFont typeface="Arial" pitchFamily="34" charset="0"/>
              <a:buChar char="•"/>
              <a:defRPr/>
            </a:pPr>
            <a:r>
              <a:rPr lang="en-US" dirty="0"/>
              <a:t>In the </a:t>
            </a:r>
            <a:r>
              <a:rPr lang="en-US" b="1" dirty="0"/>
              <a:t>Blur</a:t>
            </a:r>
            <a:r>
              <a:rPr lang="en-US" dirty="0"/>
              <a:t> box, enter </a:t>
            </a:r>
            <a:r>
              <a:rPr lang="en-US" b="1" dirty="0"/>
              <a:t>11.81 pt</a:t>
            </a:r>
            <a:r>
              <a:rPr lang="en-US" dirty="0"/>
              <a:t>.</a:t>
            </a:r>
          </a:p>
          <a:p>
            <a:pPr marL="698830" lvl="3" indent="-232943" defTabSz="931774">
              <a:buFont typeface="Arial" pitchFamily="34" charset="0"/>
              <a:buChar char="•"/>
              <a:defRPr/>
            </a:pPr>
            <a:r>
              <a:rPr lang="en-US" dirty="0"/>
              <a:t>In the </a:t>
            </a:r>
            <a:r>
              <a:rPr lang="en-US" b="1" dirty="0"/>
              <a:t>Angle</a:t>
            </a:r>
            <a:r>
              <a:rPr lang="en-US" dirty="0"/>
              <a:t> box, enter </a:t>
            </a:r>
            <a:r>
              <a:rPr lang="en-US" b="1" dirty="0"/>
              <a:t>141°</a:t>
            </a:r>
            <a:r>
              <a:rPr lang="en-US" dirty="0"/>
              <a:t>.</a:t>
            </a:r>
          </a:p>
          <a:p>
            <a:pPr marL="698830" lvl="3" indent="-232943" defTabSz="931774">
              <a:buFont typeface="Arial" pitchFamily="34" charset="0"/>
              <a:buChar char="•"/>
              <a:defRPr/>
            </a:pPr>
            <a:r>
              <a:rPr lang="en-US" dirty="0"/>
              <a:t>In the </a:t>
            </a:r>
            <a:r>
              <a:rPr lang="en-US" b="1" dirty="0"/>
              <a:t>Distance</a:t>
            </a:r>
            <a:r>
              <a:rPr lang="en-US" dirty="0"/>
              <a:t> box, enter </a:t>
            </a:r>
            <a:r>
              <a:rPr lang="en-US" b="1" dirty="0"/>
              <a:t>19.7 pt</a:t>
            </a:r>
            <a:r>
              <a:rPr lang="en-US" dirty="0"/>
              <a:t>. </a:t>
            </a:r>
          </a:p>
          <a:p>
            <a:pPr marL="232943" indent="-232943" defTabSz="931774">
              <a:buFont typeface="+mj-lt"/>
              <a:buAutoNum type="arabicPeriod"/>
              <a:defRPr/>
            </a:pPr>
            <a:r>
              <a:rPr lang="en-US" dirty="0"/>
              <a:t>Also in the</a:t>
            </a:r>
            <a:r>
              <a:rPr lang="en-US" b="1" dirty="0"/>
              <a:t> Format Shape </a:t>
            </a:r>
            <a:r>
              <a:rPr lang="en-US" dirty="0"/>
              <a:t>dialog box,</a:t>
            </a:r>
            <a:r>
              <a:rPr lang="en-US" b="1" dirty="0"/>
              <a:t> </a:t>
            </a:r>
            <a:r>
              <a:rPr lang="en-US" dirty="0"/>
              <a:t>click </a:t>
            </a:r>
            <a:r>
              <a:rPr lang="en-US" b="1" dirty="0"/>
              <a:t>3-D Format </a:t>
            </a:r>
            <a:r>
              <a:rPr lang="en-US" dirty="0"/>
              <a:t>in the left pane, and then do the following in the </a:t>
            </a:r>
            <a:r>
              <a:rPr lang="en-US" b="1" dirty="0"/>
              <a:t>3-D Format</a:t>
            </a:r>
            <a:r>
              <a:rPr lang="en-US" dirty="0"/>
              <a:t> pane:</a:t>
            </a:r>
          </a:p>
          <a:p>
            <a:pPr marL="698830" lvl="1" indent="-232943" defTabSz="931774">
              <a:buFont typeface="Arial" pitchFamily="34" charset="0"/>
              <a:buChar char="•"/>
              <a:defRPr/>
            </a:pPr>
            <a:r>
              <a:rPr lang="en-US" dirty="0"/>
              <a:t>Under </a:t>
            </a:r>
            <a:r>
              <a:rPr lang="en-US" b="1" dirty="0"/>
              <a:t>Bevel</a:t>
            </a:r>
            <a:r>
              <a:rPr lang="en-US" dirty="0"/>
              <a:t>, click the button next to </a:t>
            </a:r>
            <a:r>
              <a:rPr lang="en-US" b="1" dirty="0"/>
              <a:t>Top</a:t>
            </a:r>
            <a:r>
              <a:rPr lang="en-US" dirty="0"/>
              <a:t>, and then under </a:t>
            </a:r>
            <a:r>
              <a:rPr lang="en-US" b="1" dirty="0"/>
              <a:t>Bevel</a:t>
            </a:r>
            <a:r>
              <a:rPr lang="en-US" dirty="0"/>
              <a:t> click </a:t>
            </a:r>
            <a:r>
              <a:rPr lang="en-US" b="1" dirty="0"/>
              <a:t>Circle</a:t>
            </a:r>
            <a:r>
              <a:rPr lang="en-US" dirty="0"/>
              <a:t> (first row, first option from the left). Next to </a:t>
            </a:r>
            <a:r>
              <a:rPr lang="en-US" b="1" dirty="0"/>
              <a:t>Top</a:t>
            </a:r>
            <a:r>
              <a:rPr lang="en-US" dirty="0"/>
              <a:t>, in the </a:t>
            </a:r>
            <a:r>
              <a:rPr lang="en-US" b="1" dirty="0"/>
              <a:t>Width</a:t>
            </a:r>
            <a:r>
              <a:rPr lang="en-US" dirty="0"/>
              <a:t> box, enter </a:t>
            </a:r>
            <a:r>
              <a:rPr lang="en-US" b="1" dirty="0"/>
              <a:t>7 pt</a:t>
            </a:r>
            <a:r>
              <a:rPr lang="en-US" dirty="0"/>
              <a:t>, in the </a:t>
            </a:r>
            <a:r>
              <a:rPr lang="en-US" b="1" dirty="0"/>
              <a:t>Height</a:t>
            </a:r>
            <a:r>
              <a:rPr lang="en-US" dirty="0"/>
              <a:t> box, enter </a:t>
            </a:r>
            <a:r>
              <a:rPr lang="en-US" b="1" dirty="0"/>
              <a:t>7 pt</a:t>
            </a:r>
            <a:r>
              <a:rPr lang="en-US" dirty="0"/>
              <a:t>.</a:t>
            </a:r>
          </a:p>
          <a:p>
            <a:pPr marL="698830" lvl="1" indent="-232943">
              <a:buFont typeface="Arial" pitchFamily="34" charset="0"/>
              <a:buChar cha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Metal </a:t>
            </a:r>
            <a:r>
              <a:rPr lang="en-US" dirty="0"/>
              <a:t>(fourth option from the left). Click the button next to </a:t>
            </a:r>
            <a:r>
              <a:rPr lang="en-US" b="1" dirty="0"/>
              <a:t>Lighting</a:t>
            </a:r>
            <a:r>
              <a:rPr lang="en-US" dirty="0"/>
              <a:t>, and then under </a:t>
            </a:r>
            <a:r>
              <a:rPr lang="en-US" b="1" dirty="0"/>
              <a:t>Neutral</a:t>
            </a:r>
            <a:r>
              <a:rPr lang="en-US" dirty="0"/>
              <a:t> click </a:t>
            </a:r>
            <a:r>
              <a:rPr lang="en-US" b="1" dirty="0"/>
              <a:t>Contrasting </a:t>
            </a:r>
            <a:r>
              <a:rPr lang="en-US" dirty="0"/>
              <a:t>(second row, second option from the left). In the </a:t>
            </a:r>
            <a:r>
              <a:rPr lang="en-US" b="1" dirty="0"/>
              <a:t>Angle</a:t>
            </a:r>
            <a:r>
              <a:rPr lang="en-US" dirty="0"/>
              <a:t> box, enter </a:t>
            </a:r>
            <a:r>
              <a:rPr lang="en-US" b="1" dirty="0"/>
              <a:t>75°</a:t>
            </a:r>
            <a:r>
              <a:rPr lang="en-US" dirty="0"/>
              <a:t>. </a:t>
            </a:r>
          </a:p>
          <a:p>
            <a:pPr marL="232943" indent="-232943" defTabSz="931774">
              <a:buFont typeface="+mj-lt"/>
              <a:buAutoNum type="arabicPeriod"/>
              <a:defRPr/>
            </a:pPr>
            <a:r>
              <a:rPr lang="en-US" dirty="0"/>
              <a:t>On the slide, drag the rectangle near the bottom right corner. </a:t>
            </a:r>
          </a:p>
          <a:p>
            <a:endParaRPr lang="en-US" dirty="0"/>
          </a:p>
          <a:p>
            <a:endParaRPr lang="en-US" dirty="0"/>
          </a:p>
          <a:p>
            <a:r>
              <a:rPr lang="en-US" dirty="0"/>
              <a:t>To reproduce the rectangle animation effects on this slide, do the following:</a:t>
            </a:r>
          </a:p>
          <a:p>
            <a:pPr marL="232943" indent="-232943" defTabSz="931774">
              <a:buFont typeface="+mj-lt"/>
              <a:buAutoNum type="arabicPeriod"/>
              <a:defRPr/>
            </a:pPr>
            <a:r>
              <a:rPr lang="en-US" dirty="0"/>
              <a:t>On the slide, select the rectangle. On the </a:t>
            </a:r>
            <a:r>
              <a:rPr lang="en-US" b="1" dirty="0"/>
              <a:t>Animations</a:t>
            </a:r>
            <a:r>
              <a:rPr lang="en-US" dirty="0"/>
              <a:t> tab, in the </a:t>
            </a:r>
            <a:r>
              <a:rPr lang="en-US" b="1" dirty="0"/>
              <a:t>Advanced Animation</a:t>
            </a:r>
            <a:r>
              <a:rPr lang="en-US" dirty="0"/>
              <a:t> group, click </a:t>
            </a:r>
            <a:r>
              <a:rPr lang="en-US" b="1" dirty="0"/>
              <a:t>Add</a:t>
            </a:r>
            <a:r>
              <a:rPr lang="en-US" dirty="0"/>
              <a:t> </a:t>
            </a:r>
            <a:r>
              <a:rPr lang="en-US" b="1" dirty="0"/>
              <a:t>Animation</a:t>
            </a:r>
            <a:r>
              <a:rPr lang="en-US" dirty="0"/>
              <a:t>, point to </a:t>
            </a:r>
            <a:r>
              <a:rPr lang="en-US" b="1" dirty="0"/>
              <a:t>Entrance</a:t>
            </a:r>
            <a:r>
              <a:rPr lang="en-US" dirty="0"/>
              <a:t>,</a:t>
            </a:r>
            <a:r>
              <a:rPr lang="en-US" b="1" dirty="0"/>
              <a:t> </a:t>
            </a:r>
            <a:r>
              <a:rPr lang="en-US" dirty="0"/>
              <a:t>and then click </a:t>
            </a:r>
            <a:r>
              <a:rPr lang="en-US" b="1" dirty="0"/>
              <a:t>More Entrance Effects</a:t>
            </a:r>
            <a:r>
              <a:rPr lang="en-US" dirty="0"/>
              <a:t>. In the </a:t>
            </a:r>
            <a:r>
              <a:rPr lang="en-US" b="1" dirty="0"/>
              <a:t>Add Entrance Effect </a:t>
            </a:r>
            <a:r>
              <a:rPr lang="en-US" dirty="0"/>
              <a:t>dialog box, under </a:t>
            </a:r>
            <a:r>
              <a:rPr lang="en-US" b="1" dirty="0"/>
              <a:t>Moderate</a:t>
            </a:r>
            <a:r>
              <a:rPr lang="en-US" dirty="0"/>
              <a:t>,</a:t>
            </a:r>
            <a:r>
              <a:rPr lang="en-US" b="1" dirty="0"/>
              <a:t> </a:t>
            </a:r>
            <a:r>
              <a:rPr lang="en-US" dirty="0"/>
              <a:t>click </a:t>
            </a:r>
            <a:r>
              <a:rPr lang="en-US" b="1" dirty="0"/>
              <a:t>Float Up</a:t>
            </a:r>
            <a:r>
              <a:rPr lang="en-US" dirty="0"/>
              <a:t>. </a:t>
            </a:r>
          </a:p>
          <a:p>
            <a:pPr marL="232943" indent="-232943" defTabSz="931774">
              <a:buFont typeface="+mj-lt"/>
              <a:buAutoNum type="arabicPeriod"/>
              <a:defRPr/>
            </a:pPr>
            <a:r>
              <a:rPr lang="en-US" dirty="0"/>
              <a:t>Also on the </a:t>
            </a:r>
            <a:r>
              <a:rPr lang="en-US" b="1" dirty="0"/>
              <a:t>Animations</a:t>
            </a:r>
            <a:r>
              <a:rPr lang="en-US" dirty="0"/>
              <a:t> tab, in the </a:t>
            </a:r>
            <a:r>
              <a:rPr lang="en-US" b="1" dirty="0"/>
              <a:t>Timing</a:t>
            </a:r>
            <a:r>
              <a:rPr lang="en-US" dirty="0"/>
              <a:t> group, do the following:</a:t>
            </a:r>
          </a:p>
          <a:p>
            <a:pPr marL="698830" lvl="1" indent="-232943" defTabSz="931774">
              <a:buFont typeface="Arial" pitchFamily="34" charset="0"/>
              <a:buChar char="•"/>
              <a:defRPr/>
            </a:pPr>
            <a:r>
              <a:rPr lang="en-US" dirty="0"/>
              <a:t>in the </a:t>
            </a:r>
            <a:r>
              <a:rPr lang="en-US" b="1" dirty="0"/>
              <a:t>Start</a:t>
            </a:r>
            <a:r>
              <a:rPr lang="en-US" dirty="0"/>
              <a:t> list, select </a:t>
            </a:r>
            <a:r>
              <a:rPr lang="en-US" b="1" dirty="0"/>
              <a:t>With Previous</a:t>
            </a:r>
            <a:r>
              <a:rPr lang="en-US" dirty="0"/>
              <a:t>. </a:t>
            </a:r>
          </a:p>
          <a:p>
            <a:pPr marL="698830" lvl="1" indent="-232943" defTabSz="931774">
              <a:buFont typeface="Arial" pitchFamily="34" charset="0"/>
              <a:buChar char="•"/>
              <a:defRPr/>
            </a:pPr>
            <a:r>
              <a:rPr lang="en-US" dirty="0"/>
              <a:t>In the </a:t>
            </a:r>
            <a:r>
              <a:rPr lang="en-US" b="1" dirty="0"/>
              <a:t>Duration </a:t>
            </a:r>
            <a:r>
              <a:rPr lang="en-US" dirty="0"/>
              <a:t>list, enter </a:t>
            </a:r>
            <a:r>
              <a:rPr lang="en-US" b="1" dirty="0"/>
              <a:t>02.00</a:t>
            </a:r>
            <a:r>
              <a:rPr lang="en-US" dirty="0"/>
              <a:t>.  </a:t>
            </a:r>
            <a:endParaRPr lang="en-US" b="1" dirty="0"/>
          </a:p>
          <a:p>
            <a:endParaRPr lang="en-US" dirty="0"/>
          </a:p>
          <a:p>
            <a:endParaRPr lang="en-US" dirty="0"/>
          </a:p>
          <a:p>
            <a:r>
              <a:rPr lang="en-US" dirty="0"/>
              <a:t>To reproduce the text effects on this slide, do the following:</a:t>
            </a:r>
          </a:p>
          <a:p>
            <a:pPr marL="232943" indent="-232943" defTabSz="931774">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and then on the slide, drag to draw the text box. </a:t>
            </a:r>
          </a:p>
          <a:p>
            <a:pPr marL="232943" indent="-232943" defTabSz="931774">
              <a:buFont typeface="+mj-lt"/>
              <a:buAutoNum type="arabicPeriod"/>
              <a:defRPr/>
            </a:pPr>
            <a:r>
              <a:rPr lang="en-US" dirty="0"/>
              <a:t>Enter three lines of text with paragraph breaks in the text box. </a:t>
            </a:r>
          </a:p>
          <a:p>
            <a:pPr marL="232943" indent="-232943" defTabSz="931774">
              <a:buFont typeface="+mj-lt"/>
              <a:buAutoNum type="arabicPeriod"/>
              <a:defRPr/>
            </a:pPr>
            <a:r>
              <a:rPr lang="en-US" dirty="0"/>
              <a:t>Select the text, and then on the </a:t>
            </a:r>
            <a:r>
              <a:rPr lang="en-US" b="1" dirty="0"/>
              <a:t>Home</a:t>
            </a:r>
            <a:r>
              <a:rPr lang="en-US" dirty="0"/>
              <a:t> tab, in the </a:t>
            </a:r>
            <a:r>
              <a:rPr lang="en-US" b="1" dirty="0"/>
              <a:t>Font</a:t>
            </a:r>
            <a:r>
              <a:rPr lang="en-US" dirty="0"/>
              <a:t> group, do the following:</a:t>
            </a:r>
          </a:p>
          <a:p>
            <a:pPr marL="698830" lvl="1" indent="-232943" defTabSz="931774">
              <a:buFont typeface="Arial" pitchFamily="34" charset="0"/>
              <a:buChar char="•"/>
              <a:defRPr/>
            </a:pPr>
            <a:r>
              <a:rPr lang="en-US" dirty="0"/>
              <a:t>In the </a:t>
            </a:r>
            <a:r>
              <a:rPr lang="en-US" b="1" dirty="0"/>
              <a:t>Font</a:t>
            </a:r>
            <a:r>
              <a:rPr lang="en-US" dirty="0"/>
              <a:t> list, select </a:t>
            </a:r>
            <a:r>
              <a:rPr lang="en-US" b="1" dirty="0"/>
              <a:t>Candara</a:t>
            </a:r>
            <a:r>
              <a:rPr lang="en-US" dirty="0"/>
              <a:t>.</a:t>
            </a:r>
          </a:p>
          <a:p>
            <a:pPr marL="698830" lvl="1" indent="-232943" defTabSz="931774">
              <a:buFont typeface="Arial" pitchFamily="34" charset="0"/>
              <a:buChar char="•"/>
              <a:defRPr/>
            </a:pPr>
            <a:r>
              <a:rPr lang="en-US" dirty="0"/>
              <a:t>In the </a:t>
            </a:r>
            <a:r>
              <a:rPr lang="en-US" b="1" dirty="0"/>
              <a:t>Font Size </a:t>
            </a:r>
            <a:r>
              <a:rPr lang="en-US" dirty="0"/>
              <a:t>list, select </a:t>
            </a:r>
            <a:r>
              <a:rPr lang="en-US" b="1" dirty="0"/>
              <a:t>28</a:t>
            </a:r>
            <a:r>
              <a:rPr lang="en-US" dirty="0"/>
              <a:t>. </a:t>
            </a:r>
          </a:p>
          <a:p>
            <a:pPr marL="698830" lvl="1" indent="-232943" defTabSz="931774">
              <a:buFont typeface="Arial" pitchFamily="34" charset="0"/>
              <a:buChar char="•"/>
              <a:defRPr/>
            </a:pPr>
            <a:r>
              <a:rPr lang="en-US" dirty="0"/>
              <a:t>Click the arrow next to </a:t>
            </a:r>
            <a:r>
              <a:rPr lang="en-US" b="1" dirty="0"/>
              <a:t>Font Color</a:t>
            </a:r>
            <a:r>
              <a:rPr lang="en-US" dirty="0"/>
              <a:t>,</a:t>
            </a:r>
            <a:r>
              <a:rPr lang="en-US" b="1" dirty="0"/>
              <a:t> </a:t>
            </a:r>
            <a:r>
              <a:rPr lang="en-US" dirty="0"/>
              <a:t>and then under </a:t>
            </a:r>
            <a:r>
              <a:rPr lang="en-US" b="1" dirty="0"/>
              <a:t>Theme Colors</a:t>
            </a:r>
            <a:r>
              <a:rPr lang="en-US" dirty="0"/>
              <a:t> click </a:t>
            </a:r>
            <a:r>
              <a:rPr lang="en-US" b="1" dirty="0"/>
              <a:t>Aqua, Accent 5; Darker 50% </a:t>
            </a:r>
            <a:r>
              <a:rPr lang="en-US" dirty="0"/>
              <a:t>(sixth row, ninth option from the left). </a:t>
            </a:r>
          </a:p>
          <a:p>
            <a:pPr marL="232943" indent="-232943" defTabSz="931774">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Align Text</a:t>
            </a:r>
            <a:r>
              <a:rPr lang="en-US" dirty="0"/>
              <a:t> </a:t>
            </a:r>
            <a:r>
              <a:rPr lang="en-US" b="1" dirty="0"/>
              <a:t>Left </a:t>
            </a:r>
            <a:r>
              <a:rPr lang="en-US" dirty="0"/>
              <a:t>to position the text left in the text box.</a:t>
            </a:r>
          </a:p>
          <a:p>
            <a:pPr marL="232943" indent="-232943" defTabSz="931774">
              <a:buFont typeface="+mj-lt"/>
              <a:buAutoNum type="arabicPeriod"/>
              <a:defRPr/>
            </a:pPr>
            <a:r>
              <a:rPr lang="en-US" dirty="0"/>
              <a:t>On the slide, drag the text box onto the rectangle. </a:t>
            </a:r>
          </a:p>
          <a:p>
            <a:pPr marL="232943" indent="-232943" defTabSz="931774">
              <a:buFont typeface="+mj-lt"/>
              <a:buAutoNum type="arabicPeriod"/>
              <a:defRPr/>
            </a:pPr>
            <a:endParaRPr lang="en-US" i="1" dirty="0"/>
          </a:p>
          <a:p>
            <a:pPr marL="232943" indent="-232943" defTabSz="931774">
              <a:buFont typeface="+mj-lt"/>
              <a:buAutoNum type="arabicPeriod"/>
              <a:defRPr/>
            </a:pPr>
            <a:endParaRPr lang="en-US" dirty="0"/>
          </a:p>
          <a:p>
            <a:pPr marL="232943" indent="-232943" defTabSz="931774">
              <a:defRPr/>
            </a:pPr>
            <a:r>
              <a:rPr lang="en-US" dirty="0"/>
              <a:t>To reproduce the text animation effects on this slide, do the following:</a:t>
            </a:r>
          </a:p>
          <a:p>
            <a:pPr marL="232943" indent="-232943" defTabSz="931774">
              <a:buFont typeface="+mj-lt"/>
              <a:buAutoNum type="arabicPeriod"/>
              <a:defRPr/>
            </a:pPr>
            <a:r>
              <a:rPr lang="en-US" dirty="0"/>
              <a:t>On the slide, select the text box. On the slide, select the rectangle. On the </a:t>
            </a:r>
            <a:r>
              <a:rPr lang="en-US" b="1" dirty="0"/>
              <a:t>Animations</a:t>
            </a:r>
            <a:r>
              <a:rPr lang="en-US" dirty="0"/>
              <a:t> tab, in the </a:t>
            </a:r>
            <a:r>
              <a:rPr lang="en-US" b="1" dirty="0"/>
              <a:t>Advanced Animation</a:t>
            </a:r>
            <a:r>
              <a:rPr lang="en-US" dirty="0"/>
              <a:t> group, click </a:t>
            </a:r>
            <a:r>
              <a:rPr lang="en-US" b="1" dirty="0"/>
              <a:t>Add</a:t>
            </a:r>
            <a:r>
              <a:rPr lang="en-US" dirty="0"/>
              <a:t> </a:t>
            </a:r>
            <a:r>
              <a:rPr lang="en-US" b="1" dirty="0"/>
              <a:t>Animation</a:t>
            </a:r>
            <a:r>
              <a:rPr lang="en-US" dirty="0"/>
              <a:t>, point to </a:t>
            </a:r>
            <a:r>
              <a:rPr lang="en-US" b="1" dirty="0"/>
              <a:t>Entrance</a:t>
            </a:r>
            <a:r>
              <a:rPr lang="en-US" dirty="0"/>
              <a:t>,</a:t>
            </a:r>
            <a:r>
              <a:rPr lang="en-US" b="1" dirty="0"/>
              <a:t> </a:t>
            </a:r>
            <a:r>
              <a:rPr lang="en-US" dirty="0"/>
              <a:t>and then click </a:t>
            </a:r>
            <a:r>
              <a:rPr lang="en-US" b="1" dirty="0"/>
              <a:t>More Entrance Effects</a:t>
            </a:r>
            <a:r>
              <a:rPr lang="en-US" dirty="0"/>
              <a:t>. In the </a:t>
            </a:r>
            <a:r>
              <a:rPr lang="en-US" b="1" dirty="0"/>
              <a:t>Add Entrance Effect </a:t>
            </a:r>
            <a:r>
              <a:rPr lang="en-US" dirty="0"/>
              <a:t>dialog box, under </a:t>
            </a:r>
            <a:r>
              <a:rPr lang="en-US" b="1" dirty="0"/>
              <a:t>Moderate</a:t>
            </a:r>
            <a:r>
              <a:rPr lang="en-US" dirty="0"/>
              <a:t>,</a:t>
            </a:r>
            <a:r>
              <a:rPr lang="en-US" b="1" dirty="0"/>
              <a:t> </a:t>
            </a:r>
            <a:r>
              <a:rPr lang="en-US" dirty="0"/>
              <a:t>click </a:t>
            </a:r>
            <a:r>
              <a:rPr lang="en-US" b="1" dirty="0"/>
              <a:t>Float Down</a:t>
            </a:r>
            <a:r>
              <a:rPr lang="en-US" dirty="0"/>
              <a:t>. </a:t>
            </a:r>
          </a:p>
          <a:p>
            <a:pPr marL="232943" indent="-232943" defTabSz="931774">
              <a:buFont typeface="+mj-lt"/>
              <a:buAutoNum type="arabicPeriod"/>
              <a:defRPr/>
            </a:pPr>
            <a:r>
              <a:rPr lang="en-US" dirty="0"/>
              <a:t>Also on the </a:t>
            </a:r>
            <a:r>
              <a:rPr lang="en-US" b="1" dirty="0"/>
              <a:t>Animations</a:t>
            </a:r>
            <a:r>
              <a:rPr lang="en-US" dirty="0"/>
              <a:t> tab, in the </a:t>
            </a:r>
            <a:r>
              <a:rPr lang="en-US" b="1" dirty="0"/>
              <a:t>Animation</a:t>
            </a:r>
            <a:r>
              <a:rPr lang="en-US" dirty="0"/>
              <a:t> group, click the </a:t>
            </a:r>
            <a:r>
              <a:rPr lang="en-US" b="1" dirty="0"/>
              <a:t>Show Additional Effect Options </a:t>
            </a:r>
            <a:r>
              <a:rPr lang="en-US" dirty="0"/>
              <a:t>dialog box launcher. In the </a:t>
            </a:r>
            <a:r>
              <a:rPr lang="en-US" b="1" dirty="0"/>
              <a:t>Float Down </a:t>
            </a:r>
            <a:r>
              <a:rPr lang="en-US" dirty="0"/>
              <a:t>dialog box, do the following:</a:t>
            </a:r>
          </a:p>
          <a:p>
            <a:pPr marL="698830" lvl="1" indent="-232943" defTabSz="931774">
              <a:buFont typeface="Arial" pitchFamily="34" charset="0"/>
              <a:buChar char="•"/>
              <a:defRPr/>
            </a:pPr>
            <a:r>
              <a:rPr lang="en-US" dirty="0"/>
              <a:t>On the </a:t>
            </a:r>
            <a:r>
              <a:rPr lang="en-US" b="1" dirty="0"/>
              <a:t>Timing</a:t>
            </a:r>
            <a:r>
              <a:rPr lang="en-US" dirty="0"/>
              <a:t> tab, in the </a:t>
            </a:r>
            <a:r>
              <a:rPr lang="en-US" b="1" dirty="0"/>
              <a:t>Start</a:t>
            </a:r>
            <a:r>
              <a:rPr lang="en-US" dirty="0"/>
              <a:t> box, select </a:t>
            </a:r>
            <a:r>
              <a:rPr lang="en-US" b="1" dirty="0"/>
              <a:t>With Previous</a:t>
            </a:r>
            <a:r>
              <a:rPr lang="en-US" dirty="0"/>
              <a:t>. </a:t>
            </a:r>
          </a:p>
          <a:p>
            <a:pPr marL="698830" lvl="1" indent="-232943" defTabSz="931774">
              <a:buFont typeface="Arial" pitchFamily="34" charset="0"/>
              <a:buChar char="•"/>
              <a:defRPr/>
            </a:pPr>
            <a:r>
              <a:rPr lang="en-US" dirty="0"/>
              <a:t>In the </a:t>
            </a:r>
            <a:r>
              <a:rPr lang="en-US" b="1" dirty="0"/>
              <a:t>Duration </a:t>
            </a:r>
            <a:r>
              <a:rPr lang="en-US" dirty="0"/>
              <a:t>box, select </a:t>
            </a:r>
            <a:r>
              <a:rPr lang="en-US" b="1" dirty="0"/>
              <a:t>1 seconds (Fast)</a:t>
            </a:r>
            <a:r>
              <a:rPr lang="en-US" dirty="0"/>
              <a:t>. </a:t>
            </a:r>
          </a:p>
          <a:p>
            <a:pPr marL="698830" lvl="1" indent="-232943" defTabSz="931774">
              <a:buFont typeface="Arial" pitchFamily="34" charset="0"/>
              <a:buChar char="•"/>
              <a:defRPr/>
            </a:pPr>
            <a:r>
              <a:rPr lang="en-US" dirty="0"/>
              <a:t>On the </a:t>
            </a:r>
            <a:r>
              <a:rPr lang="en-US" b="1" dirty="0"/>
              <a:t>Text Animation </a:t>
            </a:r>
            <a:r>
              <a:rPr lang="en-US" dirty="0"/>
              <a:t>tab, in the </a:t>
            </a:r>
            <a:r>
              <a:rPr lang="en-US" b="1" dirty="0"/>
              <a:t>Group text </a:t>
            </a:r>
            <a:r>
              <a:rPr lang="en-US" dirty="0"/>
              <a:t>list, select </a:t>
            </a:r>
            <a:r>
              <a:rPr lang="en-US" b="1" dirty="0"/>
              <a:t>By 1</a:t>
            </a:r>
            <a:r>
              <a:rPr lang="en-US" b="1" baseline="30000" dirty="0"/>
              <a:t>st </a:t>
            </a:r>
            <a:r>
              <a:rPr lang="en-US" b="1" dirty="0"/>
              <a:t>Level Paragraphs</a:t>
            </a:r>
            <a:r>
              <a:rPr lang="en-US" dirty="0"/>
              <a:t>.</a:t>
            </a:r>
          </a:p>
          <a:p>
            <a:pPr marL="232943" indent="-232943">
              <a:buFont typeface="+mj-lt"/>
              <a:buAutoNum type="arabicPeriod"/>
            </a:pPr>
            <a:r>
              <a:rPr lang="en-US" dirty="0"/>
              <a:t>Also on the </a:t>
            </a:r>
            <a:r>
              <a:rPr lang="en-US" b="1" dirty="0"/>
              <a:t>Animations</a:t>
            </a:r>
            <a:r>
              <a:rPr lang="en-US" dirty="0"/>
              <a:t> tab, in the </a:t>
            </a:r>
            <a:r>
              <a:rPr lang="en-US" b="1" dirty="0"/>
              <a:t>Advanced Animation </a:t>
            </a:r>
            <a:r>
              <a:rPr lang="en-US" dirty="0"/>
              <a:t>group, click </a:t>
            </a:r>
            <a:r>
              <a:rPr lang="en-US" b="1" dirty="0"/>
              <a:t>Animation Pane</a:t>
            </a:r>
            <a:r>
              <a:rPr lang="en-US" dirty="0"/>
              <a:t>. In the </a:t>
            </a:r>
            <a:r>
              <a:rPr lang="en-US" b="1" dirty="0"/>
              <a:t>Animation Pane</a:t>
            </a:r>
            <a:r>
              <a:rPr lang="en-US" dirty="0"/>
              <a:t>, click the double arrow under the text animation effect to expand the list of effects, and then do the following:</a:t>
            </a:r>
          </a:p>
          <a:p>
            <a:pPr marL="698830" lvl="1" indent="-232943" defTabSz="931774">
              <a:buFont typeface="+mj-lt"/>
              <a:buAutoNum type="arabicPeriod"/>
              <a:defRPr/>
            </a:pPr>
            <a:r>
              <a:rPr lang="en-US" dirty="0"/>
              <a:t>Select the first text animation effect in the list (descend effect for the first line of text). Click the arrow to the right of the selected effect, and then click </a:t>
            </a:r>
            <a:r>
              <a:rPr lang="en-US" b="1" dirty="0"/>
              <a:t>Timing</a:t>
            </a:r>
            <a:r>
              <a:rPr lang="en-US" dirty="0"/>
              <a:t>. In the </a:t>
            </a:r>
            <a:r>
              <a:rPr lang="en-US" b="1" dirty="0"/>
              <a:t>Descend</a:t>
            </a:r>
            <a:r>
              <a:rPr lang="en-US" dirty="0"/>
              <a:t> dialog box, on the </a:t>
            </a:r>
            <a:r>
              <a:rPr lang="en-US" b="1" dirty="0"/>
              <a:t>Timing</a:t>
            </a:r>
            <a:r>
              <a:rPr lang="en-US" dirty="0"/>
              <a:t> tab, in the </a:t>
            </a:r>
            <a:r>
              <a:rPr lang="en-US" b="1" dirty="0"/>
              <a:t>Delay</a:t>
            </a:r>
            <a:r>
              <a:rPr lang="en-US" dirty="0"/>
              <a:t> box, enter </a:t>
            </a:r>
            <a:r>
              <a:rPr lang="en-US" b="1" dirty="0"/>
              <a:t>1</a:t>
            </a:r>
            <a:r>
              <a:rPr lang="en-US" dirty="0"/>
              <a:t>.</a:t>
            </a:r>
          </a:p>
          <a:p>
            <a:pPr marL="698830" lvl="1" indent="-232943">
              <a:buFont typeface="+mj-lt"/>
              <a:buAutoNum type="arabicPeriod"/>
            </a:pPr>
            <a:r>
              <a:rPr lang="en-US" dirty="0"/>
              <a:t>Select the second text animation effect (descend effect for the second line of text). Click the arrow to the right of the selected effect, and then click </a:t>
            </a:r>
            <a:r>
              <a:rPr lang="en-US" b="1" dirty="0"/>
              <a:t>Timing</a:t>
            </a:r>
            <a:r>
              <a:rPr lang="en-US" dirty="0"/>
              <a:t>. In the </a:t>
            </a:r>
            <a:r>
              <a:rPr lang="en-US" b="1" dirty="0"/>
              <a:t>Descend</a:t>
            </a:r>
            <a:r>
              <a:rPr lang="en-US" dirty="0"/>
              <a:t> dialog box, on the </a:t>
            </a:r>
            <a:r>
              <a:rPr lang="en-US" b="1" dirty="0"/>
              <a:t>Timing</a:t>
            </a:r>
            <a:r>
              <a:rPr lang="en-US" dirty="0"/>
              <a:t> tab, do the following:</a:t>
            </a:r>
          </a:p>
          <a:p>
            <a:pPr marL="1164717" lvl="2" indent="-232943">
              <a:buFont typeface="Arial" pitchFamily="34" charset="0"/>
              <a:buChar char="•"/>
            </a:pPr>
            <a:r>
              <a:rPr lang="en-US" dirty="0"/>
              <a:t>In the </a:t>
            </a:r>
            <a:r>
              <a:rPr lang="en-US" b="1" dirty="0"/>
              <a:t>Start</a:t>
            </a:r>
            <a:r>
              <a:rPr lang="en-US" dirty="0"/>
              <a:t> list select </a:t>
            </a:r>
            <a:r>
              <a:rPr lang="en-US" b="1" dirty="0"/>
              <a:t>With</a:t>
            </a:r>
            <a:r>
              <a:rPr lang="en-US" dirty="0"/>
              <a:t> </a:t>
            </a:r>
            <a:r>
              <a:rPr lang="en-US" b="1" dirty="0"/>
              <a:t>Previous</a:t>
            </a:r>
            <a:r>
              <a:rPr lang="en-US" dirty="0"/>
              <a:t>.</a:t>
            </a:r>
          </a:p>
          <a:p>
            <a:pPr marL="1164717" lvl="2" indent="-232943">
              <a:buFont typeface="Arial" pitchFamily="34" charset="0"/>
              <a:buChar char="•"/>
            </a:pPr>
            <a:r>
              <a:rPr lang="en-US" dirty="0"/>
              <a:t>In the </a:t>
            </a:r>
            <a:r>
              <a:rPr lang="en-US" b="1" dirty="0"/>
              <a:t>Delay</a:t>
            </a:r>
            <a:r>
              <a:rPr lang="en-US" dirty="0"/>
              <a:t> box, enter </a:t>
            </a:r>
            <a:r>
              <a:rPr lang="en-US" b="1" dirty="0"/>
              <a:t>1.5</a:t>
            </a:r>
            <a:r>
              <a:rPr lang="en-US" dirty="0"/>
              <a:t>.</a:t>
            </a:r>
          </a:p>
          <a:p>
            <a:pPr marL="698830" lvl="1" indent="-232943">
              <a:buFont typeface="+mj-lt"/>
              <a:buAutoNum type="arabicPeriod"/>
            </a:pPr>
            <a:r>
              <a:rPr lang="en-US" dirty="0"/>
              <a:t>Select the third text animation effect (descend effect for the third line of text). Click the arrow to the right of the selected effect, and then click </a:t>
            </a:r>
            <a:r>
              <a:rPr lang="en-US" b="1" dirty="0"/>
              <a:t>Timing</a:t>
            </a:r>
            <a:r>
              <a:rPr lang="en-US" dirty="0"/>
              <a:t>. In the </a:t>
            </a:r>
            <a:r>
              <a:rPr lang="en-US" b="1" dirty="0"/>
              <a:t>Descend</a:t>
            </a:r>
            <a:r>
              <a:rPr lang="en-US" dirty="0"/>
              <a:t> dialog box, on the </a:t>
            </a:r>
            <a:r>
              <a:rPr lang="en-US" b="1" dirty="0"/>
              <a:t>Timing</a:t>
            </a:r>
            <a:r>
              <a:rPr lang="en-US" dirty="0"/>
              <a:t> tab, do the following:</a:t>
            </a:r>
          </a:p>
          <a:p>
            <a:pPr marL="1164717" lvl="2" indent="-232943">
              <a:buFont typeface="Arial" pitchFamily="34" charset="0"/>
              <a:buChar char="•"/>
            </a:pPr>
            <a:r>
              <a:rPr lang="en-US" dirty="0"/>
              <a:t>In the </a:t>
            </a:r>
            <a:r>
              <a:rPr lang="en-US" b="1" dirty="0"/>
              <a:t>Start</a:t>
            </a:r>
            <a:r>
              <a:rPr lang="en-US" dirty="0"/>
              <a:t> list select </a:t>
            </a:r>
            <a:r>
              <a:rPr lang="en-US" b="1" dirty="0"/>
              <a:t>With</a:t>
            </a:r>
            <a:r>
              <a:rPr lang="en-US" dirty="0"/>
              <a:t> </a:t>
            </a:r>
            <a:r>
              <a:rPr lang="en-US" b="1" dirty="0"/>
              <a:t>Previous</a:t>
            </a:r>
            <a:r>
              <a:rPr lang="en-US" dirty="0"/>
              <a:t>.</a:t>
            </a:r>
          </a:p>
          <a:p>
            <a:pPr marL="1164717" lvl="2" indent="-232943">
              <a:buFont typeface="Arial" pitchFamily="34" charset="0"/>
              <a:buChar char="•"/>
            </a:pPr>
            <a:r>
              <a:rPr lang="en-US" dirty="0"/>
              <a:t>In the </a:t>
            </a:r>
            <a:r>
              <a:rPr lang="en-US" b="1" dirty="0"/>
              <a:t>Delay</a:t>
            </a:r>
            <a:r>
              <a:rPr lang="en-US" dirty="0"/>
              <a:t> box, enter </a:t>
            </a:r>
            <a:r>
              <a:rPr lang="en-US" b="1" dirty="0"/>
              <a:t>2</a:t>
            </a:r>
            <a:r>
              <a:rPr lang="en-US" dirty="0"/>
              <a:t>.</a:t>
            </a:r>
          </a:p>
          <a:p>
            <a:endParaRPr lang="en-US" dirty="0"/>
          </a:p>
          <a:p>
            <a:endParaRPr lang="en-US" dirty="0"/>
          </a:p>
          <a:p>
            <a:r>
              <a:rPr lang="en-US" dirty="0"/>
              <a:t>To reproduce the background effects on this slide, do the following: </a:t>
            </a:r>
          </a:p>
          <a:p>
            <a:pPr marL="232943" indent="-232943" defTabSz="931774">
              <a:buFont typeface="+mj-lt"/>
              <a:buAutoNum type="arabicPeriod"/>
              <a:defRPr/>
            </a:pPr>
            <a:r>
              <a:rPr lang="en-US" dirty="0"/>
              <a:t>On the </a:t>
            </a:r>
            <a:r>
              <a:rPr lang="en-US" b="1" dirty="0"/>
              <a:t>Design</a:t>
            </a:r>
            <a:r>
              <a:rPr lang="en-US" dirty="0"/>
              <a:t> tab, in the </a:t>
            </a:r>
            <a:r>
              <a:rPr lang="en-US" b="1" dirty="0"/>
              <a:t>Background</a:t>
            </a:r>
            <a:r>
              <a:rPr lang="en-US" dirty="0"/>
              <a:t> group, click the </a:t>
            </a:r>
            <a:r>
              <a:rPr lang="en-US" b="1" dirty="0"/>
              <a:t>Format Background </a:t>
            </a:r>
            <a:r>
              <a:rPr lang="en-US" dirty="0"/>
              <a:t>dialog box launcher.</a:t>
            </a:r>
          </a:p>
          <a:p>
            <a:pPr marL="232943" indent="-232943" defTabSz="931774">
              <a:buFont typeface="+mj-lt"/>
              <a:buAutoNum type="arabicPeriod"/>
              <a:defRPr/>
            </a:pPr>
            <a:r>
              <a:rPr lang="en-US" dirty="0"/>
              <a:t>In the </a:t>
            </a:r>
            <a:r>
              <a:rPr lang="en-US" b="1" dirty="0"/>
              <a:t>Format Background </a:t>
            </a:r>
            <a:r>
              <a:rPr lang="en-US" dirty="0"/>
              <a:t>dialog box, click </a:t>
            </a:r>
            <a:r>
              <a:rPr lang="en-US" b="1" dirty="0"/>
              <a:t>Fill</a:t>
            </a:r>
            <a:r>
              <a:rPr lang="en-US" dirty="0"/>
              <a:t> in the left pane, select </a:t>
            </a:r>
            <a:r>
              <a:rPr lang="en-US" b="1" dirty="0"/>
              <a:t>Picture or texture fill</a:t>
            </a:r>
            <a:r>
              <a:rPr lang="en-US" dirty="0"/>
              <a:t> in the </a:t>
            </a:r>
            <a:r>
              <a:rPr lang="en-US" b="1" dirty="0"/>
              <a:t>Fill</a:t>
            </a:r>
            <a:r>
              <a:rPr lang="en-US" dirty="0"/>
              <a:t> pane, and then under </a:t>
            </a:r>
            <a:r>
              <a:rPr lang="en-US" b="1" dirty="0"/>
              <a:t>Insert from</a:t>
            </a:r>
            <a:r>
              <a:rPr lang="en-US" dirty="0"/>
              <a:t> click </a:t>
            </a:r>
            <a:r>
              <a:rPr lang="en-US" b="1" dirty="0"/>
              <a:t>File</a:t>
            </a:r>
            <a:r>
              <a:rPr lang="en-US" dirty="0"/>
              <a:t>.</a:t>
            </a:r>
          </a:p>
          <a:p>
            <a:pPr marL="232943" indent="-232943" defTabSz="931774">
              <a:buFont typeface="+mj-lt"/>
              <a:buAutoNum type="arabicPeriod"/>
              <a:defRPr/>
            </a:pPr>
            <a:r>
              <a:rPr lang="en-US" dirty="0"/>
              <a:t>In the </a:t>
            </a:r>
            <a:r>
              <a:rPr lang="en-US" b="1" dirty="0"/>
              <a:t>Insert Picture </a:t>
            </a:r>
            <a:r>
              <a:rPr lang="en-US" dirty="0"/>
              <a:t>dialog box, select a picture, and then click </a:t>
            </a:r>
            <a:r>
              <a:rPr lang="en-US" b="1" dirty="0"/>
              <a:t>Insert</a:t>
            </a:r>
            <a:r>
              <a:rPr lang="en-US" dirty="0"/>
              <a:t>.</a:t>
            </a:r>
          </a:p>
        </p:txBody>
      </p:sp>
      <p:sp>
        <p:nvSpPr>
          <p:cNvPr id="5" name="Slide Image Placeholder 4"/>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8/28/2018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a:t>
            </a:fld>
            <a:endParaRPr lang="en-US"/>
          </a:p>
        </p:txBody>
      </p:sp>
    </p:spTree>
    <p:extLst>
      <p:ext uri="{BB962C8B-B14F-4D97-AF65-F5344CB8AC3E}">
        <p14:creationId xmlns:p14="http://schemas.microsoft.com/office/powerpoint/2010/main" val="36127060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2000" r="-12000"/>
          </a:stretch>
        </a:blipFill>
        <a:effectLst/>
      </p:bgPr>
    </p:bg>
    <p:spTree>
      <p:nvGrpSpPr>
        <p:cNvPr id="1" name=""/>
        <p:cNvGrpSpPr/>
        <p:nvPr/>
      </p:nvGrpSpPr>
      <p:grpSpPr>
        <a:xfrm>
          <a:off x="0" y="0"/>
          <a:ext cx="0" cy="0"/>
          <a:chOff x="0" y="0"/>
          <a:chExt cx="0" cy="0"/>
        </a:xfrm>
      </p:grpSpPr>
      <p:pic>
        <p:nvPicPr>
          <p:cNvPr id="1030" name="Picture 6" descr="http://www.cabinrealtyagservices.com/wp-content/uploads/2015/12/Maidens-Leap1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2" y="4482"/>
            <a:ext cx="9148482"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6642846" y="3433482"/>
            <a:ext cx="2510117" cy="3424518"/>
          </a:xfrm>
          <a:prstGeom prst="roundRect">
            <a:avLst>
              <a:gd name="adj" fmla="val 5281"/>
            </a:avLst>
          </a:prstGeom>
          <a:gradFill flip="none" rotWithShape="1">
            <a:gsLst>
              <a:gs pos="0">
                <a:schemeClr val="bg1">
                  <a:alpha val="75000"/>
                </a:schemeClr>
              </a:gs>
              <a:gs pos="100000">
                <a:schemeClr val="bg1">
                  <a:alpha val="31000"/>
                </a:scheme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extBox 1"/>
          <p:cNvSpPr txBox="1"/>
          <p:nvPr/>
        </p:nvSpPr>
        <p:spPr>
          <a:xfrm>
            <a:off x="0" y="4482"/>
            <a:ext cx="9144000" cy="1384995"/>
          </a:xfrm>
          <a:prstGeom prst="rect">
            <a:avLst/>
          </a:prstGeom>
          <a:noFill/>
        </p:spPr>
        <p:txBody>
          <a:bodyPr wrap="square" rtlCol="0">
            <a:spAutoFit/>
          </a:bodyPr>
          <a:lstStyle/>
          <a:p>
            <a:pPr algn="ctr"/>
            <a:r>
              <a:rPr lang="en-US" sz="4200" b="1" cap="all" dirty="0">
                <a:solidFill>
                  <a:schemeClr val="bg1"/>
                </a:solidFill>
              </a:rPr>
              <a:t>157+/- ACRES RECREATIONAL </a:t>
            </a:r>
            <a:r>
              <a:rPr lang="en-US" sz="4200" b="1" cap="all" dirty="0" smtClean="0">
                <a:solidFill>
                  <a:schemeClr val="bg1"/>
                </a:solidFill>
              </a:rPr>
              <a:t>PROPERTY </a:t>
            </a:r>
            <a:r>
              <a:rPr lang="en-US" sz="4200" b="1" cap="all" dirty="0">
                <a:solidFill>
                  <a:schemeClr val="bg1"/>
                </a:solidFill>
              </a:rPr>
              <a:t>KNOX COUNTY, NE</a:t>
            </a:r>
            <a:endParaRPr lang="en-US" sz="4200" dirty="0">
              <a:solidFill>
                <a:schemeClr val="bg1"/>
              </a:solidFill>
            </a:endParaRPr>
          </a:p>
        </p:txBody>
      </p:sp>
      <p:pic>
        <p:nvPicPr>
          <p:cNvPr id="1028" name="Picture 4" descr="http://www.cabinrealtyagservices.com/wp-content/uploads/2015/12/Maidens-Leap1-150x15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2" y="4657166"/>
            <a:ext cx="2209800" cy="22098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482" y="1295400"/>
            <a:ext cx="9144000" cy="2123658"/>
          </a:xfrm>
          <a:prstGeom prst="rect">
            <a:avLst/>
          </a:prstGeom>
          <a:noFill/>
          <a:ln w="57150">
            <a:solidFill>
              <a:schemeClr val="tx1"/>
            </a:solidFill>
          </a:ln>
        </p:spPr>
        <p:txBody>
          <a:bodyPr wrap="square" rtlCol="0">
            <a:spAutoFit/>
          </a:bodyPr>
          <a:lstStyle/>
          <a:p>
            <a:pPr algn="ctr"/>
            <a:r>
              <a:rPr lang="en-US" sz="2000" dirty="0">
                <a:solidFill>
                  <a:schemeClr val="bg1"/>
                </a:solidFill>
              </a:rPr>
              <a:t> </a:t>
            </a:r>
            <a:r>
              <a:rPr lang="en-US" sz="2200" dirty="0" smtClean="0">
                <a:solidFill>
                  <a:schemeClr val="bg1"/>
                </a:solidFill>
              </a:rPr>
              <a:t>Broker </a:t>
            </a:r>
            <a:r>
              <a:rPr lang="en-US" sz="2200" dirty="0">
                <a:solidFill>
                  <a:schemeClr val="bg1"/>
                </a:solidFill>
              </a:rPr>
              <a:t>owned and used for recreational purposes for several years. This property offers miles of ATV trails, excellent deer &amp; turkey hunting, and an artesian fed fishing pond. There are crappie, perch, bass, and bluegill with size in the pond. The rustic cabin offers sitting porch views of the Missouri River and the Village of Running Water, SD. 66.18 acres are in the Wetland Reserve Program under a permanent USDA easement.</a:t>
            </a: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42847" y="5145964"/>
            <a:ext cx="2501153" cy="1716520"/>
          </a:xfrm>
          <a:prstGeom prst="rect">
            <a:avLst/>
          </a:prstGeom>
        </p:spPr>
      </p:pic>
      <p:sp>
        <p:nvSpPr>
          <p:cNvPr id="7" name="TextBox 6"/>
          <p:cNvSpPr txBox="1"/>
          <p:nvPr/>
        </p:nvSpPr>
        <p:spPr>
          <a:xfrm>
            <a:off x="6642845" y="3581400"/>
            <a:ext cx="2496671" cy="1384995"/>
          </a:xfrm>
          <a:prstGeom prst="rect">
            <a:avLst/>
          </a:prstGeom>
          <a:noFill/>
        </p:spPr>
        <p:txBody>
          <a:bodyPr wrap="square" rtlCol="0">
            <a:spAutoFit/>
          </a:bodyPr>
          <a:lstStyle/>
          <a:p>
            <a:pPr algn="ctr"/>
            <a:r>
              <a:rPr lang="en-US" sz="2800" b="1" u="sng" dirty="0" smtClean="0"/>
              <a:t>Contact</a:t>
            </a:r>
          </a:p>
          <a:p>
            <a:pPr algn="ctr"/>
            <a:r>
              <a:rPr lang="en-US" sz="2800" b="1" dirty="0" smtClean="0"/>
              <a:t>Harvey </a:t>
            </a:r>
            <a:r>
              <a:rPr lang="en-US" sz="2800" b="1" dirty="0" err="1"/>
              <a:t>Quiring</a:t>
            </a:r>
            <a:r>
              <a:rPr lang="en-US" sz="2800" b="1" dirty="0"/>
              <a:t> </a:t>
            </a:r>
            <a:r>
              <a:rPr lang="en-US" sz="2800" b="1" dirty="0" smtClean="0"/>
              <a:t>308.750.0945</a:t>
            </a:r>
            <a:endParaRPr lang="en-US" sz="2800" b="1" dirty="0"/>
          </a:p>
        </p:txBody>
      </p:sp>
      <p:pic>
        <p:nvPicPr>
          <p:cNvPr id="1032" name="Picture 8" descr="http://www.cabinrealtyagservices.com/wp-content/uploads/2015/12/Maidens-Leap3-150x15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5318" y="4657166"/>
            <a:ext cx="2290482" cy="222324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abinrealtyagservices.com/wp-content/uploads/2015/12/Maidens-Leap8-150x150.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95800" y="4657166"/>
            <a:ext cx="2147044" cy="2196352"/>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4668" y="3733800"/>
            <a:ext cx="6810454" cy="892552"/>
          </a:xfrm>
          <a:prstGeom prst="rect">
            <a:avLst/>
          </a:prstGeom>
          <a:noFill/>
        </p:spPr>
        <p:txBody>
          <a:bodyPr wrap="none" lIns="91440" tIns="45720" rIns="91440" bIns="45720">
            <a:spAutoFit/>
          </a:bodyPr>
          <a:lstStyle/>
          <a:p>
            <a:pPr algn="ctr"/>
            <a:r>
              <a:rPr lang="en-US" sz="3200" b="1" dirty="0" smtClean="0">
                <a:solidFill>
                  <a:schemeClr val="bg1"/>
                </a:solidFill>
              </a:rPr>
              <a:t>Location</a:t>
            </a:r>
            <a:r>
              <a:rPr lang="en-US" sz="3200" b="1" dirty="0">
                <a:solidFill>
                  <a:schemeClr val="bg1"/>
                </a:solidFill>
              </a:rPr>
              <a:t>:</a:t>
            </a:r>
          </a:p>
          <a:p>
            <a:pPr algn="ctr"/>
            <a:r>
              <a:rPr lang="en-US" sz="2000" b="1" dirty="0">
                <a:solidFill>
                  <a:schemeClr val="bg1"/>
                </a:solidFill>
              </a:rPr>
              <a:t>Located approximately 5 miles east of Niobrara on Highway </a:t>
            </a:r>
            <a:r>
              <a:rPr lang="en-US" sz="2000" b="1" dirty="0" smtClean="0">
                <a:solidFill>
                  <a:schemeClr val="bg1"/>
                </a:solidFill>
              </a:rPr>
              <a:t>12</a:t>
            </a:r>
            <a:endParaRPr lang="en-US" sz="2000" b="1" dirty="0">
              <a:solidFill>
                <a:schemeClr val="bg1"/>
              </a:solidFill>
            </a:endParaRPr>
          </a:p>
        </p:txBody>
      </p:sp>
    </p:spTree>
    <p:extLst>
      <p:ext uri="{BB962C8B-B14F-4D97-AF65-F5344CB8AC3E}">
        <p14:creationId xmlns:p14="http://schemas.microsoft.com/office/powerpoint/2010/main" val="39808163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ppt_x</p:attrName>
                                        </p:attrNameLst>
                                      </p:cBhvr>
                                      <p:tavLst>
                                        <p:tav tm="0">
                                          <p:val>
                                            <p:strVal val="#ppt_x"/>
                                          </p:val>
                                        </p:tav>
                                        <p:tav tm="100000">
                                          <p:val>
                                            <p:strVal val="#ppt_x"/>
                                          </p:val>
                                        </p:tav>
                                      </p:tavLst>
                                    </p:anim>
                                    <p:anim calcmode="lin" valueType="num">
                                      <p:cBhvr>
                                        <p:cTn id="9" dur="2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Animated_captions_fade_into_view_over_forest_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9E82B6B-486D-4086-9CD6-D29E440180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Animated_captions_fade_into_view_over_forest_background</Template>
  <TotalTime>55</TotalTime>
  <Words>1326</Words>
  <Application>Microsoft Office PowerPoint</Application>
  <PresentationFormat>On-screen Show (4:3)</PresentationFormat>
  <Paragraphs>80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Animated_captions_fade_into_view_over_forest_background</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Main</dc:creator>
  <cp:lastModifiedBy>Main</cp:lastModifiedBy>
  <cp:revision>7</cp:revision>
  <cp:lastPrinted>2018-02-01T15:50:34Z</cp:lastPrinted>
  <dcterms:created xsi:type="dcterms:W3CDTF">2018-02-01T14:45:11Z</dcterms:created>
  <dcterms:modified xsi:type="dcterms:W3CDTF">2018-08-28T17:02:03Z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TC018814309991</vt:lpwstr>
  </property>
</Properties>
</file>