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7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533C19A-F922-4F0F-AD11-409787283B2C}" type="datetimeFigureOut">
              <a:rPr lang="en-US" smtClean="0"/>
              <a:t>2/1/2018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C9D0F8F-51AD-495E-A350-44E97D9D9514}" type="slidenum">
              <a:rPr lang="en-US" smtClean="0"/>
              <a:t>‹#›</a:t>
            </a:fld>
            <a:endParaRPr lang="en-US"/>
          </a:p>
        </p:txBody>
      </p:sp>
    </p:spTree>
    <p:extLst>
      <p:ext uri="{BB962C8B-B14F-4D97-AF65-F5344CB8AC3E}">
        <p14:creationId xmlns:p14="http://schemas.microsoft.com/office/powerpoint/2010/main" val="100437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9D0F8F-51AD-495E-A350-44E97D9D9514}" type="slidenum">
              <a:rPr lang="en-US" smtClean="0"/>
              <a:t>1</a:t>
            </a:fld>
            <a:endParaRPr lang="en-US"/>
          </a:p>
        </p:txBody>
      </p:sp>
    </p:spTree>
    <p:extLst>
      <p:ext uri="{BB962C8B-B14F-4D97-AF65-F5344CB8AC3E}">
        <p14:creationId xmlns:p14="http://schemas.microsoft.com/office/powerpoint/2010/main" val="446810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2/1/2018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2/1/2018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2/1/2018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2/1/2018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2/1/2018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2/1/2018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19000"/>
                    </a14:imgEffect>
                    <a14:imgEffect>
                      <a14:brightnessContrast bright="20000"/>
                    </a14:imgEffect>
                  </a14:imgLayer>
                </a14:imgProps>
              </a:ext>
              <a:ext uri="{28A0092B-C50C-407E-A947-70E740481C1C}">
                <a14:useLocalDpi xmlns:a14="http://schemas.microsoft.com/office/drawing/2010/main" val="0"/>
              </a:ext>
            </a:extLst>
          </a:blip>
          <a:srcRect l="3142" t="9877" r="16076" b="29782"/>
          <a:stretch/>
        </p:blipFill>
        <p:spPr>
          <a:xfrm>
            <a:off x="6176814" y="2757606"/>
            <a:ext cx="2743200" cy="26517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6814" y="342181"/>
            <a:ext cx="2760815" cy="20619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itle 1"/>
          <p:cNvSpPr>
            <a:spLocks noGrp="1"/>
          </p:cNvSpPr>
          <p:nvPr>
            <p:ph type="ctrTitle"/>
          </p:nvPr>
        </p:nvSpPr>
        <p:spPr>
          <a:xfrm>
            <a:off x="3609770" y="1066801"/>
            <a:ext cx="2333830" cy="3926983"/>
          </a:xfrm>
        </p:spPr>
        <p:txBody>
          <a:bodyPr anchor="t">
            <a:noAutofit/>
          </a:bodyPr>
          <a:lstStyle/>
          <a:p>
            <a:pPr algn="l"/>
            <a:r>
              <a:rPr lang="en-US" sz="1000" b="1" u="sng" dirty="0" smtClean="0">
                <a:solidFill>
                  <a:schemeClr val="bg1"/>
                </a:solidFill>
                <a:effectLst/>
                <a:latin typeface="Baskerville Old Face" panose="02020602080505020303" pitchFamily="18" charset="0"/>
                <a:cs typeface="Aharoni" panose="02010803020104030203" pitchFamily="2" charset="-79"/>
              </a:rPr>
              <a:t>Legal </a:t>
            </a:r>
            <a:r>
              <a:rPr lang="en-US" sz="1000" b="1" u="sng" dirty="0">
                <a:solidFill>
                  <a:schemeClr val="bg1"/>
                </a:solidFill>
                <a:effectLst/>
                <a:latin typeface="Baskerville Old Face" panose="02020602080505020303" pitchFamily="18" charset="0"/>
                <a:cs typeface="Aharoni" panose="02010803020104030203" pitchFamily="2" charset="-79"/>
              </a:rPr>
              <a:t>Description:</a:t>
            </a:r>
            <a:r>
              <a:rPr lang="en-US" sz="1000" b="1" dirty="0">
                <a:solidFill>
                  <a:schemeClr val="bg1"/>
                </a:solidFill>
                <a:effectLst/>
                <a:latin typeface="Baskerville Old Face" panose="02020602080505020303" pitchFamily="18" charset="0"/>
                <a:cs typeface="Aharoni" panose="02010803020104030203" pitchFamily="2" charset="-79"/>
              </a:rPr>
              <a:t> </a:t>
            </a:r>
            <a:r>
              <a:rPr lang="en-US" sz="1000" b="1" dirty="0" smtClean="0">
                <a:solidFill>
                  <a:schemeClr val="bg1"/>
                </a:solidFill>
                <a:effectLst/>
                <a:latin typeface="Baskerville Old Face" panose="02020602080505020303" pitchFamily="18" charset="0"/>
                <a:cs typeface="Aharoni" panose="02010803020104030203" pitchFamily="2" charset="-79"/>
              </a:rPr>
              <a:t> </a:t>
            </a:r>
            <a:r>
              <a:rPr lang="en-US" sz="1000" b="1" dirty="0" smtClean="0">
                <a:solidFill>
                  <a:schemeClr val="bg1"/>
                </a:solidFill>
                <a:effectLst/>
                <a:latin typeface="Baskerville Old Face" panose="02020602080505020303" pitchFamily="18" charset="0"/>
              </a:rPr>
              <a:t>NW1/4 Section 8, Township 22N, Range 17W of the 6</a:t>
            </a:r>
            <a:r>
              <a:rPr lang="en-US" sz="1000" b="1" baseline="30000" dirty="0" smtClean="0">
                <a:solidFill>
                  <a:schemeClr val="bg1"/>
                </a:solidFill>
                <a:effectLst/>
                <a:latin typeface="Baskerville Old Face" panose="02020602080505020303" pitchFamily="18" charset="0"/>
              </a:rPr>
              <a:t>th</a:t>
            </a:r>
            <a:r>
              <a:rPr lang="en-US" sz="1000" b="1" dirty="0" smtClean="0">
                <a:solidFill>
                  <a:schemeClr val="bg1"/>
                </a:solidFill>
                <a:effectLst/>
                <a:latin typeface="Baskerville Old Face" panose="02020602080505020303" pitchFamily="18" charset="0"/>
              </a:rPr>
              <a:t> P.M., Loup </a:t>
            </a:r>
            <a:r>
              <a:rPr lang="en-US" sz="1000" b="1" dirty="0">
                <a:solidFill>
                  <a:schemeClr val="bg1"/>
                </a:solidFill>
                <a:effectLst/>
                <a:latin typeface="Baskerville Old Face" panose="02020602080505020303" pitchFamily="18" charset="0"/>
              </a:rPr>
              <a:t>County, Nebraska</a:t>
            </a:r>
            <a:r>
              <a:rPr lang="en-US" sz="1000" b="1" dirty="0" smtClean="0">
                <a:solidFill>
                  <a:schemeClr val="bg1"/>
                </a:solidFill>
                <a:effectLst/>
                <a:latin typeface="Baskerville Old Face" panose="02020602080505020303" pitchFamily="18" charset="0"/>
              </a:rPr>
              <a:t>.</a:t>
            </a:r>
            <a:br>
              <a:rPr lang="en-US" sz="1000" b="1" dirty="0" smtClean="0">
                <a:solidFill>
                  <a:schemeClr val="bg1"/>
                </a:solidFill>
                <a:effectLst/>
                <a:latin typeface="Baskerville Old Face" panose="02020602080505020303" pitchFamily="18" charset="0"/>
              </a:rPr>
            </a:br>
            <a:r>
              <a:rPr lang="en-US" sz="1000" b="1" dirty="0" smtClean="0">
                <a:solidFill>
                  <a:schemeClr val="bg1"/>
                </a:solidFill>
                <a:effectLst/>
                <a:latin typeface="Baskerville Old Face" panose="02020602080505020303" pitchFamily="18" charset="0"/>
                <a:cs typeface="Aharoni" panose="02010803020104030203" pitchFamily="2" charset="-79"/>
              </a:rPr>
              <a:t/>
            </a:r>
            <a:br>
              <a:rPr lang="en-US" sz="1000" b="1" dirty="0" smtClean="0">
                <a:solidFill>
                  <a:schemeClr val="bg1"/>
                </a:solidFill>
                <a:effectLst/>
                <a:latin typeface="Baskerville Old Face" panose="02020602080505020303" pitchFamily="18" charset="0"/>
                <a:cs typeface="Aharoni" panose="02010803020104030203" pitchFamily="2" charset="-79"/>
              </a:rPr>
            </a:br>
            <a:r>
              <a:rPr lang="en-US" sz="1000" b="1" u="sng" dirty="0" smtClean="0">
                <a:solidFill>
                  <a:schemeClr val="bg1"/>
                </a:solidFill>
                <a:effectLst/>
                <a:latin typeface="Baskerville Old Face" panose="02020602080505020303" pitchFamily="18" charset="0"/>
              </a:rPr>
              <a:t>List </a:t>
            </a:r>
            <a:r>
              <a:rPr lang="en-US" sz="1000" b="1" u="sng" dirty="0">
                <a:solidFill>
                  <a:schemeClr val="bg1"/>
                </a:solidFill>
                <a:effectLst/>
                <a:latin typeface="Baskerville Old Face" panose="02020602080505020303" pitchFamily="18" charset="0"/>
              </a:rPr>
              <a:t>Price</a:t>
            </a:r>
            <a:r>
              <a:rPr lang="en-US" sz="1000" b="1" dirty="0">
                <a:solidFill>
                  <a:schemeClr val="bg1"/>
                </a:solidFill>
                <a:effectLst/>
                <a:latin typeface="Baskerville Old Face" panose="02020602080505020303" pitchFamily="18" charset="0"/>
              </a:rPr>
              <a:t>: </a:t>
            </a:r>
            <a:r>
              <a:rPr lang="en-US" sz="1000" b="1" dirty="0" smtClean="0">
                <a:solidFill>
                  <a:schemeClr val="bg1"/>
                </a:solidFill>
                <a:effectLst/>
                <a:latin typeface="Baskerville Old Face" panose="02020602080505020303" pitchFamily="18" charset="0"/>
              </a:rPr>
              <a:t>$400,000.00</a:t>
            </a:r>
            <a:br>
              <a:rPr lang="en-US" sz="1000" b="1" dirty="0" smtClean="0">
                <a:solidFill>
                  <a:schemeClr val="bg1"/>
                </a:solidFill>
                <a:effectLst/>
                <a:latin typeface="Baskerville Old Face" panose="02020602080505020303" pitchFamily="18" charset="0"/>
              </a:rPr>
            </a:br>
            <a:r>
              <a:rPr lang="en-US" sz="1000" b="1" dirty="0">
                <a:solidFill>
                  <a:schemeClr val="bg1"/>
                </a:solidFill>
                <a:effectLst/>
                <a:latin typeface="Baskerville Old Face" panose="02020602080505020303" pitchFamily="18" charset="0"/>
              </a:rPr>
              <a:t/>
            </a:r>
            <a:br>
              <a:rPr lang="en-US" sz="1000" b="1" dirty="0">
                <a:solidFill>
                  <a:schemeClr val="bg1"/>
                </a:solidFill>
                <a:effectLst/>
                <a:latin typeface="Baskerville Old Face" panose="02020602080505020303" pitchFamily="18" charset="0"/>
              </a:rPr>
            </a:br>
            <a:r>
              <a:rPr lang="en-US" sz="1000" b="1" u="sng" dirty="0">
                <a:solidFill>
                  <a:schemeClr val="bg1"/>
                </a:solidFill>
                <a:effectLst/>
                <a:latin typeface="Baskerville Old Face" panose="02020602080505020303" pitchFamily="18" charset="0"/>
              </a:rPr>
              <a:t>Real Estate </a:t>
            </a:r>
            <a:r>
              <a:rPr lang="en-US" sz="1000" b="1" u="sng" dirty="0" smtClean="0">
                <a:solidFill>
                  <a:schemeClr val="bg1"/>
                </a:solidFill>
                <a:effectLst/>
                <a:latin typeface="Baskerville Old Face" panose="02020602080505020303" pitchFamily="18" charset="0"/>
              </a:rPr>
              <a:t>Taxes</a:t>
            </a:r>
            <a:r>
              <a:rPr lang="en-US" sz="1000" b="1" dirty="0" smtClean="0">
                <a:solidFill>
                  <a:schemeClr val="bg1"/>
                </a:solidFill>
                <a:effectLst/>
                <a:latin typeface="Baskerville Old Face" panose="02020602080505020303" pitchFamily="18" charset="0"/>
              </a:rPr>
              <a:t>: </a:t>
            </a:r>
            <a:r>
              <a:rPr lang="en-US" sz="1000" dirty="0" smtClean="0">
                <a:solidFill>
                  <a:schemeClr val="bg1"/>
                </a:solidFill>
                <a:effectLst/>
                <a:latin typeface="Baskerville Old Face" panose="02020602080505020303" pitchFamily="18" charset="0"/>
              </a:rPr>
              <a:t>2017 </a:t>
            </a:r>
            <a:r>
              <a:rPr lang="en-US" sz="1000" dirty="0">
                <a:solidFill>
                  <a:schemeClr val="bg1"/>
                </a:solidFill>
                <a:effectLst/>
                <a:latin typeface="Baskerville Old Face" panose="02020602080505020303" pitchFamily="18" charset="0"/>
              </a:rPr>
              <a:t>- $960.56</a:t>
            </a:r>
            <a:r>
              <a:rPr lang="en-US" sz="1000" b="1" dirty="0" smtClean="0">
                <a:solidFill>
                  <a:schemeClr val="bg1"/>
                </a:solidFill>
                <a:effectLst/>
                <a:latin typeface="Baskerville Old Face" panose="02020602080505020303" pitchFamily="18" charset="0"/>
              </a:rPr>
              <a:t/>
            </a:r>
            <a:br>
              <a:rPr lang="en-US" sz="1000" b="1" dirty="0" smtClean="0">
                <a:solidFill>
                  <a:schemeClr val="bg1"/>
                </a:solidFill>
                <a:effectLst/>
                <a:latin typeface="Baskerville Old Face" panose="02020602080505020303" pitchFamily="18" charset="0"/>
              </a:rPr>
            </a:br>
            <a:r>
              <a:rPr lang="en-US" sz="1000" b="1" dirty="0">
                <a:solidFill>
                  <a:schemeClr val="bg1"/>
                </a:solidFill>
                <a:effectLst/>
                <a:latin typeface="Baskerville Old Face" panose="02020602080505020303" pitchFamily="18" charset="0"/>
              </a:rPr>
              <a:t/>
            </a:r>
            <a:br>
              <a:rPr lang="en-US" sz="1000" b="1" dirty="0">
                <a:solidFill>
                  <a:schemeClr val="bg1"/>
                </a:solidFill>
                <a:effectLst/>
                <a:latin typeface="Baskerville Old Face" panose="02020602080505020303" pitchFamily="18" charset="0"/>
              </a:rPr>
            </a:br>
            <a:r>
              <a:rPr lang="en-US" sz="1000" b="1" u="sng" dirty="0" smtClean="0">
                <a:solidFill>
                  <a:schemeClr val="bg1"/>
                </a:solidFill>
                <a:effectLst/>
                <a:latin typeface="Baskerville Old Face" panose="02020602080505020303" pitchFamily="18" charset="0"/>
                <a:cs typeface="Aharoni" panose="02010803020104030203" pitchFamily="2" charset="-79"/>
              </a:rPr>
              <a:t>Contact</a:t>
            </a:r>
            <a:r>
              <a:rPr lang="en-US" sz="1000" b="1" dirty="0" smtClean="0">
                <a:solidFill>
                  <a:schemeClr val="bg1"/>
                </a:solidFill>
                <a:effectLst/>
                <a:latin typeface="Baskerville Old Face" panose="02020602080505020303" pitchFamily="18" charset="0"/>
                <a:cs typeface="Aharoni" panose="02010803020104030203" pitchFamily="2" charset="-79"/>
              </a:rPr>
              <a:t>: </a:t>
            </a:r>
            <a:r>
              <a:rPr lang="en-US" sz="1000" b="1" dirty="0" smtClean="0">
                <a:solidFill>
                  <a:schemeClr val="bg1"/>
                </a:solidFill>
                <a:effectLst/>
                <a:latin typeface="Baskerville Old Face" panose="02020602080505020303" pitchFamily="18" charset="0"/>
              </a:rPr>
              <a:t>Rick Foxworthy - </a:t>
            </a:r>
            <a:r>
              <a:rPr lang="en-US" sz="1000" b="1" dirty="0">
                <a:solidFill>
                  <a:schemeClr val="bg1"/>
                </a:solidFill>
                <a:effectLst/>
                <a:latin typeface="Baskerville Old Face" panose="02020602080505020303" pitchFamily="18" charset="0"/>
              </a:rPr>
              <a:t>402.760.1100</a:t>
            </a:r>
            <a:r>
              <a:rPr lang="en-US" sz="1000" b="1" dirty="0" smtClean="0">
                <a:solidFill>
                  <a:schemeClr val="bg1"/>
                </a:solidFill>
                <a:effectLst/>
                <a:latin typeface="Baskerville Old Face" panose="02020602080505020303" pitchFamily="18" charset="0"/>
              </a:rPr>
              <a:t/>
            </a:r>
            <a:br>
              <a:rPr lang="en-US" sz="1000" b="1" dirty="0" smtClean="0">
                <a:solidFill>
                  <a:schemeClr val="bg1"/>
                </a:solidFill>
                <a:effectLst/>
                <a:latin typeface="Baskerville Old Face" panose="02020602080505020303" pitchFamily="18" charset="0"/>
              </a:rPr>
            </a:br>
            <a:r>
              <a:rPr lang="en-US" sz="1000" b="1" dirty="0">
                <a:solidFill>
                  <a:schemeClr val="bg1"/>
                </a:solidFill>
                <a:effectLst/>
                <a:latin typeface="Baskerville Old Face" panose="02020602080505020303" pitchFamily="18" charset="0"/>
                <a:cs typeface="Aharoni" panose="02010803020104030203" pitchFamily="2" charset="-79"/>
              </a:rPr>
              <a:t/>
            </a:r>
            <a:br>
              <a:rPr lang="en-US" sz="1000" b="1" dirty="0">
                <a:solidFill>
                  <a:schemeClr val="bg1"/>
                </a:solidFill>
                <a:effectLst/>
                <a:latin typeface="Baskerville Old Face" panose="02020602080505020303" pitchFamily="18" charset="0"/>
                <a:cs typeface="Aharoni" panose="02010803020104030203" pitchFamily="2" charset="-79"/>
              </a:rPr>
            </a:br>
            <a:r>
              <a:rPr lang="en-US" sz="1000" b="1" u="sng" dirty="0" smtClean="0">
                <a:solidFill>
                  <a:schemeClr val="bg1"/>
                </a:solidFill>
                <a:effectLst/>
                <a:latin typeface="Baskerville Old Face" panose="02020602080505020303" pitchFamily="18" charset="0"/>
              </a:rPr>
              <a:t>Location/Description</a:t>
            </a:r>
            <a:r>
              <a:rPr lang="en-US" sz="1000" b="1" u="sng" dirty="0">
                <a:solidFill>
                  <a:schemeClr val="bg1"/>
                </a:solidFill>
                <a:effectLst/>
                <a:latin typeface="Baskerville Old Face" panose="02020602080505020303" pitchFamily="18" charset="0"/>
              </a:rPr>
              <a:t>:</a:t>
            </a:r>
            <a:r>
              <a:rPr lang="en-US" sz="1000" b="1" dirty="0">
                <a:solidFill>
                  <a:schemeClr val="bg1"/>
                </a:solidFill>
                <a:effectLst/>
                <a:latin typeface="Baskerville Old Face" panose="02020602080505020303" pitchFamily="18" charset="0"/>
              </a:rPr>
              <a:t> Take Dam Road out of Burwell for approximately 5.5 miles northwest, turning left and crossing over the dam onto S. Lake Road for approximately 6 miles to the northeast corner of subject property marked by Cabin Realty &amp; Ag Services </a:t>
            </a:r>
            <a:r>
              <a:rPr lang="en-US" sz="1000" b="1" dirty="0" smtClean="0">
                <a:solidFill>
                  <a:schemeClr val="bg1"/>
                </a:solidFill>
                <a:effectLst/>
                <a:latin typeface="Baskerville Old Face" panose="02020602080505020303" pitchFamily="18" charset="0"/>
              </a:rPr>
              <a:t>signs</a:t>
            </a:r>
            <a:br>
              <a:rPr lang="en-US" sz="1000" b="1" dirty="0" smtClean="0">
                <a:solidFill>
                  <a:schemeClr val="bg1"/>
                </a:solidFill>
                <a:effectLst/>
                <a:latin typeface="Baskerville Old Face" panose="02020602080505020303" pitchFamily="18" charset="0"/>
              </a:rPr>
            </a:br>
            <a:r>
              <a:rPr lang="en-US" sz="1000" b="1" dirty="0">
                <a:solidFill>
                  <a:schemeClr val="bg1"/>
                </a:solidFill>
                <a:effectLst/>
                <a:latin typeface="Baskerville Old Face" panose="02020602080505020303" pitchFamily="18" charset="0"/>
              </a:rPr>
              <a:t> </a:t>
            </a:r>
            <a:br>
              <a:rPr lang="en-US" sz="1000" b="1" dirty="0">
                <a:solidFill>
                  <a:schemeClr val="bg1"/>
                </a:solidFill>
                <a:effectLst/>
                <a:latin typeface="Baskerville Old Face" panose="02020602080505020303" pitchFamily="18" charset="0"/>
              </a:rPr>
            </a:br>
            <a:r>
              <a:rPr lang="en-US" sz="1000" b="1" u="sng" dirty="0">
                <a:solidFill>
                  <a:schemeClr val="bg1"/>
                </a:solidFill>
                <a:effectLst/>
                <a:latin typeface="Baskerville Old Face" panose="02020602080505020303" pitchFamily="18" charset="0"/>
              </a:rPr>
              <a:t>Comments: </a:t>
            </a:r>
            <a:r>
              <a:rPr lang="en-US" sz="1000" b="1" dirty="0">
                <a:solidFill>
                  <a:schemeClr val="bg1"/>
                </a:solidFill>
                <a:effectLst/>
                <a:latin typeface="Baskerville Old Face" panose="02020602080505020303" pitchFamily="18" charset="0"/>
              </a:rPr>
              <a:t>Looking for a secluded get away with beautiful views of </a:t>
            </a:r>
            <a:r>
              <a:rPr lang="en-US" sz="1000" b="1" dirty="0" err="1">
                <a:solidFill>
                  <a:schemeClr val="bg1"/>
                </a:solidFill>
                <a:effectLst/>
                <a:latin typeface="Baskerville Old Face" panose="02020602080505020303" pitchFamily="18" charset="0"/>
              </a:rPr>
              <a:t>Calamus</a:t>
            </a:r>
            <a:r>
              <a:rPr lang="en-US" sz="1000" b="1" dirty="0">
                <a:solidFill>
                  <a:schemeClr val="bg1"/>
                </a:solidFill>
                <a:effectLst/>
                <a:latin typeface="Baskerville Old Face" panose="02020602080505020303" pitchFamily="18" charset="0"/>
              </a:rPr>
              <a:t> Lake, check this property out! This property could be divided into lots with electricity close by. There is income potential with 16 pair being ran for the grazing season, using one windmill.</a:t>
            </a:r>
            <a:r>
              <a:rPr lang="en-US" sz="1200" dirty="0">
                <a:solidFill>
                  <a:schemeClr val="bg1"/>
                </a:solidFill>
                <a:effectLst/>
                <a:latin typeface="Baskerville Old Face" panose="02020602080505020303" pitchFamily="18" charset="0"/>
              </a:rPr>
              <a:t/>
            </a:r>
            <a:br>
              <a:rPr lang="en-US" sz="1200" dirty="0">
                <a:solidFill>
                  <a:schemeClr val="bg1"/>
                </a:solidFill>
                <a:effectLst/>
                <a:latin typeface="Baskerville Old Face" panose="02020602080505020303" pitchFamily="18" charset="0"/>
              </a:rPr>
            </a:br>
            <a:endParaRPr lang="en-US" sz="1200" dirty="0">
              <a:solidFill>
                <a:schemeClr val="bg1"/>
              </a:solidFill>
              <a:effectLst/>
              <a:latin typeface="Baskerville Old Face" panose="02020602080505020303" pitchFamily="18" charset="0"/>
            </a:endParaRPr>
          </a:p>
        </p:txBody>
      </p:sp>
      <p:sp>
        <p:nvSpPr>
          <p:cNvPr id="4" name="TextBox 3"/>
          <p:cNvSpPr txBox="1"/>
          <p:nvPr/>
        </p:nvSpPr>
        <p:spPr>
          <a:xfrm>
            <a:off x="385351" y="152399"/>
            <a:ext cx="5558249"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u="sng" dirty="0" smtClean="0">
                <a:latin typeface="Baskerville Old Face" panose="02020602080505020303" pitchFamily="18" charset="0"/>
                <a:cs typeface="Aharoni" panose="02010803020104030203" pitchFamily="2" charset="-79"/>
              </a:rPr>
              <a:t>160 Acres - Recreational Property, Near </a:t>
            </a:r>
            <a:r>
              <a:rPr lang="en-US" sz="2400" b="1" u="sng" dirty="0" err="1" smtClean="0">
                <a:latin typeface="Baskerville Old Face" panose="02020602080505020303" pitchFamily="18" charset="0"/>
                <a:cs typeface="Aharoni" panose="02010803020104030203" pitchFamily="2" charset="-79"/>
              </a:rPr>
              <a:t>Calamus</a:t>
            </a:r>
            <a:r>
              <a:rPr lang="en-US" sz="2400" b="1" u="sng" dirty="0" smtClean="0">
                <a:latin typeface="Baskerville Old Face" panose="02020602080505020303" pitchFamily="18" charset="0"/>
                <a:cs typeface="Aharoni" panose="02010803020104030203" pitchFamily="2" charset="-79"/>
              </a:rPr>
              <a:t> Lake - Loup County, NE</a:t>
            </a:r>
          </a:p>
        </p:txBody>
      </p:sp>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4615" t="118" r="2192" b="5188"/>
          <a:stretch/>
        </p:blipFill>
        <p:spPr>
          <a:xfrm>
            <a:off x="152399" y="1280160"/>
            <a:ext cx="3225937" cy="4241914"/>
          </a:xfrm>
          <a:prstGeom prst="rect">
            <a:avLst/>
          </a:prstGeom>
          <a:ln>
            <a:noFill/>
          </a:ln>
          <a:effectLst>
            <a:softEdge rad="112500"/>
          </a:effectLst>
        </p:spPr>
      </p:pic>
      <p:cxnSp>
        <p:nvCxnSpPr>
          <p:cNvPr id="18" name="Straight Connector 4"/>
          <p:cNvCxnSpPr/>
          <p:nvPr/>
        </p:nvCxnSpPr>
        <p:spPr>
          <a:xfrm>
            <a:off x="6082070" y="5390022"/>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762830" y="5390022"/>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276600" y="4993784"/>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442665" y="4993783"/>
            <a:ext cx="1320165" cy="396240"/>
          </a:xfrm>
          <a:prstGeom prst="straightConnector1">
            <a:avLst/>
          </a:prstGeom>
          <a:noFill/>
          <a:ln w="28575">
            <a:solidFill>
              <a:srgbClr val="FF0000"/>
            </a:solidFill>
            <a:prstDash val="solid"/>
          </a:ln>
        </p:spPr>
      </p:cxnSp>
      <p:sp>
        <p:nvSpPr>
          <p:cNvPr id="22" name="TextBox 21"/>
          <p:cNvSpPr txBox="1"/>
          <p:nvPr/>
        </p:nvSpPr>
        <p:spPr>
          <a:xfrm>
            <a:off x="2992978" y="5409366"/>
            <a:ext cx="3352800" cy="1377300"/>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234</TotalTime>
  <Words>64</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Legal Description:  NW1/4 Section 8, Township 22N, Range 17W of the 6th P.M., Loup County, Nebraska.  List Price: $400,000.00  Real Estate Taxes: 2017 - $960.56  Contact: Rick Foxworthy - 402.760.1100  Location/Description: Take Dam Road out of Burwell for approximately 5.5 miles northwest, turning left and crossing over the dam onto S. Lake Road for approximately 6 miles to the northeast corner of subject property marked by Cabin Realty &amp; Ag Services signs   Comments: Looking for a secluded get away with beautiful views of Calamus Lake, check this property out! This property could be divided into lots with electricity close by. There is income potential with 16 pair being ran for the grazing season, using one windmill.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26</cp:revision>
  <cp:lastPrinted>2018-02-01T23:14:33Z</cp:lastPrinted>
  <dcterms:created xsi:type="dcterms:W3CDTF">2016-05-10T18:31:09Z</dcterms:created>
  <dcterms:modified xsi:type="dcterms:W3CDTF">2018-02-01T23:15:36Z</dcterms:modified>
</cp:coreProperties>
</file>