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6/22/2018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6/22/2018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6/22/2018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6/22/2018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6/22/2018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6/22/2018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78416"/>
            <a:ext cx="9144000" cy="4230950"/>
          </a:xfrm>
        </p:spPr>
        <p:txBody>
          <a:bodyPr anchor="t">
            <a:noAutofit/>
          </a:bodyPr>
          <a:lstStyle/>
          <a:p>
            <a:pPr algn="ctr"/>
            <a:r>
              <a:rPr lang="en-US" sz="1800" b="1" u="sng" dirty="0" smtClean="0">
                <a:solidFill>
                  <a:schemeClr val="tx1"/>
                </a:solidFill>
                <a:effectLst/>
                <a:latin typeface="Baskerville Old Face" panose="02020602080505020303" pitchFamily="18" charset="0"/>
                <a:cs typeface="Aharoni" panose="02010803020104030203" pitchFamily="2" charset="-79"/>
              </a:rPr>
              <a:t/>
            </a:r>
            <a:br>
              <a:rPr lang="en-US" sz="1800" b="1" u="sng" dirty="0" smtClean="0">
                <a:solidFill>
                  <a:schemeClr val="tx1"/>
                </a:solidFill>
                <a:effectLst/>
                <a:latin typeface="Baskerville Old Face" panose="02020602080505020303" pitchFamily="18" charset="0"/>
                <a:cs typeface="Aharoni" panose="02010803020104030203" pitchFamily="2" charset="-79"/>
              </a:rPr>
            </a:br>
            <a:r>
              <a:rPr lang="en-US" sz="1800" b="1" u="sng" dirty="0" smtClean="0">
                <a:solidFill>
                  <a:schemeClr val="tx1"/>
                </a:solidFill>
                <a:effectLst/>
                <a:latin typeface="Baskerville Old Face" panose="02020602080505020303" pitchFamily="18" charset="0"/>
                <a:cs typeface="Aharoni" panose="02010803020104030203" pitchFamily="2" charset="-79"/>
              </a:rPr>
              <a:t>Location: Near Golf Course Burwell, NE</a:t>
            </a:r>
            <a:r>
              <a:rPr lang="en-US" sz="1800" b="1" dirty="0" smtClean="0">
                <a:solidFill>
                  <a:schemeClr val="tx1"/>
                </a:solidFill>
                <a:effectLst/>
                <a:latin typeface="Baskerville Old Face" panose="02020602080505020303" pitchFamily="18" charset="0"/>
              </a:rPr>
              <a:t/>
            </a:r>
            <a:br>
              <a:rPr lang="en-US" sz="1800" b="1" dirty="0" smtClean="0">
                <a:solidFill>
                  <a:schemeClr val="tx1"/>
                </a:solidFill>
                <a:effectLst/>
                <a:latin typeface="Baskerville Old Face" panose="02020602080505020303" pitchFamily="18" charset="0"/>
              </a:rPr>
            </a:br>
            <a:r>
              <a:rPr lang="en-US" sz="1800" b="1" dirty="0" smtClean="0">
                <a:solidFill>
                  <a:schemeClr val="tx1"/>
                </a:solidFill>
                <a:effectLst/>
                <a:latin typeface="Baskerville Old Face" panose="02020602080505020303" pitchFamily="18" charset="0"/>
              </a:rPr>
              <a:t/>
            </a:r>
            <a:br>
              <a:rPr lang="en-US" sz="1800" b="1" dirty="0" smtClean="0">
                <a:solidFill>
                  <a:schemeClr val="tx1"/>
                </a:solidFill>
                <a:effectLst/>
                <a:latin typeface="Baskerville Old Face" panose="02020602080505020303" pitchFamily="18" charset="0"/>
              </a:rPr>
            </a:br>
            <a:r>
              <a:rPr lang="en-US" sz="1800" b="1" u="sng" dirty="0" smtClean="0">
                <a:solidFill>
                  <a:schemeClr val="tx1"/>
                </a:solidFill>
                <a:effectLst/>
                <a:latin typeface="Baskerville Old Face" panose="02020602080505020303" pitchFamily="18" charset="0"/>
              </a:rPr>
              <a:t>Real Estate Taxes</a:t>
            </a:r>
            <a:r>
              <a:rPr lang="en-US" sz="1800" b="1" dirty="0" smtClean="0">
                <a:solidFill>
                  <a:schemeClr val="tx1"/>
                </a:solidFill>
                <a:effectLst/>
                <a:latin typeface="Baskerville Old Face" panose="02020602080505020303" pitchFamily="18" charset="0"/>
              </a:rPr>
              <a:t>:  </a:t>
            </a:r>
            <a:r>
              <a:rPr lang="en-US" sz="1800" b="1" dirty="0" smtClean="0">
                <a:solidFill>
                  <a:schemeClr val="tx1"/>
                </a:solidFill>
                <a:effectLst/>
                <a:latin typeface="Baskerville Old Face" panose="02020602080505020303" pitchFamily="18" charset="0"/>
              </a:rPr>
              <a:t>2017 </a:t>
            </a:r>
            <a:r>
              <a:rPr lang="en-US" sz="1800" dirty="0" smtClean="0">
                <a:solidFill>
                  <a:schemeClr val="tx1"/>
                </a:solidFill>
                <a:effectLst/>
              </a:rPr>
              <a:t> </a:t>
            </a:r>
            <a:r>
              <a:rPr lang="en-US" sz="1800" dirty="0">
                <a:solidFill>
                  <a:schemeClr val="tx1"/>
                </a:solidFill>
                <a:effectLst/>
              </a:rPr>
              <a:t>- $</a:t>
            </a:r>
            <a:r>
              <a:rPr lang="en-US" sz="1800" dirty="0" smtClean="0">
                <a:solidFill>
                  <a:schemeClr val="tx1"/>
                </a:solidFill>
                <a:effectLst/>
              </a:rPr>
              <a:t>237.92</a:t>
            </a:r>
            <a:r>
              <a:rPr lang="en-US" sz="1800" b="1" dirty="0">
                <a:solidFill>
                  <a:schemeClr val="tx1"/>
                </a:solidFill>
                <a:effectLst/>
                <a:latin typeface="Baskerville Old Face" panose="02020602080505020303" pitchFamily="18" charset="0"/>
              </a:rPr>
              <a:t>	</a:t>
            </a:r>
            <a:r>
              <a:rPr lang="en-US" sz="1800" b="1" u="sng" dirty="0" smtClean="0">
                <a:solidFill>
                  <a:schemeClr val="tx1"/>
                </a:solidFill>
                <a:effectLst/>
                <a:latin typeface="Baskerville Old Face" panose="02020602080505020303" pitchFamily="18" charset="0"/>
                <a:cs typeface="Aharoni" panose="02010803020104030203" pitchFamily="2" charset="-79"/>
              </a:rPr>
              <a:t>Contact</a:t>
            </a:r>
            <a:r>
              <a:rPr lang="en-US" sz="1800" b="1" dirty="0" smtClean="0">
                <a:solidFill>
                  <a:schemeClr val="tx1"/>
                </a:solidFill>
                <a:effectLst/>
                <a:latin typeface="Baskerville Old Face" panose="02020602080505020303" pitchFamily="18" charset="0"/>
                <a:cs typeface="Aharoni" panose="02010803020104030203" pitchFamily="2" charset="-79"/>
              </a:rPr>
              <a:t>: </a:t>
            </a:r>
            <a:r>
              <a:rPr lang="en-US" sz="1800" b="1" dirty="0">
                <a:solidFill>
                  <a:schemeClr val="tx1"/>
                </a:solidFill>
                <a:effectLst/>
                <a:latin typeface="Baskerville Old Face" panose="02020602080505020303" pitchFamily="18" charset="0"/>
              </a:rPr>
              <a:t> </a:t>
            </a:r>
            <a:r>
              <a:rPr lang="en-US" sz="1800" b="1" dirty="0" smtClean="0">
                <a:solidFill>
                  <a:schemeClr val="tx1"/>
                </a:solidFill>
                <a:effectLst/>
                <a:latin typeface="Baskerville Old Face" panose="02020602080505020303" pitchFamily="18" charset="0"/>
              </a:rPr>
              <a:t>Harvey </a:t>
            </a:r>
            <a:r>
              <a:rPr lang="en-US" sz="1800" b="1" dirty="0" err="1" smtClean="0">
                <a:solidFill>
                  <a:schemeClr val="tx1"/>
                </a:solidFill>
                <a:effectLst/>
                <a:latin typeface="Baskerville Old Face" panose="02020602080505020303" pitchFamily="18" charset="0"/>
              </a:rPr>
              <a:t>Quiring</a:t>
            </a:r>
            <a:r>
              <a:rPr lang="en-US" sz="1800" b="1" dirty="0">
                <a:solidFill>
                  <a:schemeClr val="tx1"/>
                </a:solidFill>
                <a:effectLst/>
                <a:latin typeface="Baskerville Old Face" panose="02020602080505020303" pitchFamily="18" charset="0"/>
              </a:rPr>
              <a:t> </a:t>
            </a:r>
            <a:r>
              <a:rPr lang="en-US" sz="1800" b="1" dirty="0" smtClean="0">
                <a:solidFill>
                  <a:schemeClr val="tx1"/>
                </a:solidFill>
                <a:effectLst/>
                <a:latin typeface="Baskerville Old Face" panose="02020602080505020303" pitchFamily="18" charset="0"/>
              </a:rPr>
              <a:t>- </a:t>
            </a:r>
            <a:r>
              <a:rPr lang="en-US" sz="1800" dirty="0" smtClean="0">
                <a:solidFill>
                  <a:schemeClr val="tx1"/>
                </a:solidFill>
                <a:effectLst/>
              </a:rPr>
              <a:t>308.750.0945</a:t>
            </a:r>
            <a:r>
              <a:rPr lang="en-US" sz="1600" b="1" dirty="0" smtClean="0">
                <a:solidFill>
                  <a:schemeClr val="tx1"/>
                </a:solidFill>
                <a:effectLst/>
                <a:latin typeface="Baskerville Old Face" panose="02020602080505020303" pitchFamily="18" charset="0"/>
              </a:rPr>
              <a:t/>
            </a:r>
            <a:br>
              <a:rPr lang="en-US" sz="1600" b="1" dirty="0" smtClean="0">
                <a:solidFill>
                  <a:schemeClr val="tx1"/>
                </a:solidFill>
                <a:effectLst/>
                <a:latin typeface="Baskerville Old Face" panose="02020602080505020303" pitchFamily="18" charset="0"/>
              </a:rPr>
            </a:br>
            <a:r>
              <a:rPr lang="en-US" sz="1600" b="1" dirty="0" smtClean="0">
                <a:solidFill>
                  <a:schemeClr val="tx1"/>
                </a:solidFill>
                <a:effectLst/>
                <a:latin typeface="Baskerville Old Face" panose="02020602080505020303" pitchFamily="18" charset="0"/>
                <a:cs typeface="Aharoni" panose="02010803020104030203" pitchFamily="2" charset="-79"/>
              </a:rPr>
              <a:t/>
            </a:r>
            <a:br>
              <a:rPr lang="en-US" sz="1600" b="1" dirty="0" smtClean="0">
                <a:solidFill>
                  <a:schemeClr val="tx1"/>
                </a:solidFill>
                <a:effectLst/>
                <a:latin typeface="Baskerville Old Face" panose="02020602080505020303" pitchFamily="18" charset="0"/>
                <a:cs typeface="Aharoni" panose="02010803020104030203" pitchFamily="2" charset="-79"/>
              </a:rPr>
            </a:br>
            <a:r>
              <a:rPr lang="en-US" sz="3200" b="1" u="sng" dirty="0" smtClean="0">
                <a:solidFill>
                  <a:schemeClr val="tx1"/>
                </a:solidFill>
                <a:effectLst/>
                <a:latin typeface="Baskerville Old Face" panose="02020602080505020303" pitchFamily="18" charset="0"/>
                <a:cs typeface="Aharoni" panose="02010803020104030203" pitchFamily="2" charset="-79"/>
              </a:rPr>
              <a:t>Comments</a:t>
            </a:r>
            <a:r>
              <a:rPr lang="en-US" sz="3200" b="1" dirty="0" smtClean="0">
                <a:solidFill>
                  <a:schemeClr val="tx1"/>
                </a:solidFill>
                <a:effectLst/>
                <a:latin typeface="Baskerville Old Face" panose="02020602080505020303" pitchFamily="18" charset="0"/>
                <a:cs typeface="Aharoni" panose="02010803020104030203" pitchFamily="2" charset="-79"/>
              </a:rPr>
              <a:t>:</a:t>
            </a:r>
            <a:br>
              <a:rPr lang="en-US" sz="3200" b="1" dirty="0" smtClean="0">
                <a:solidFill>
                  <a:schemeClr val="tx1"/>
                </a:solidFill>
                <a:effectLst/>
                <a:latin typeface="Baskerville Old Face" panose="02020602080505020303" pitchFamily="18" charset="0"/>
                <a:cs typeface="Aharoni" panose="02010803020104030203" pitchFamily="2" charset="-79"/>
              </a:rPr>
            </a:br>
            <a:r>
              <a:rPr lang="en-US" sz="3200" dirty="0" smtClean="0">
                <a:solidFill>
                  <a:schemeClr val="tx1"/>
                </a:solidFill>
                <a:effectLst/>
              </a:rPr>
              <a:t>These </a:t>
            </a:r>
            <a:r>
              <a:rPr lang="en-US" sz="3200" dirty="0">
                <a:solidFill>
                  <a:schemeClr val="tx1"/>
                </a:solidFill>
                <a:effectLst/>
              </a:rPr>
              <a:t>lots are bare with no improvements and within walking distance to the </a:t>
            </a:r>
            <a:r>
              <a:rPr lang="en-US" sz="3200" dirty="0" err="1">
                <a:solidFill>
                  <a:schemeClr val="tx1"/>
                </a:solidFill>
                <a:effectLst/>
              </a:rPr>
              <a:t>Calamus</a:t>
            </a:r>
            <a:r>
              <a:rPr lang="en-US" sz="3200" dirty="0">
                <a:solidFill>
                  <a:schemeClr val="tx1"/>
                </a:solidFill>
                <a:effectLst/>
              </a:rPr>
              <a:t> Golf Course. Restrictive covenants are available upon request.</a:t>
            </a:r>
            <a:endParaRPr lang="en-US" sz="3200" b="1" dirty="0">
              <a:solidFill>
                <a:schemeClr val="tx1"/>
              </a:solidFill>
              <a:effectLst/>
              <a:latin typeface="Baskerville Old Face" panose="02020602080505020303" pitchFamily="18" charset="0"/>
            </a:endParaRPr>
          </a:p>
        </p:txBody>
      </p:sp>
      <p:sp>
        <p:nvSpPr>
          <p:cNvPr id="4" name="TextBox 3"/>
          <p:cNvSpPr txBox="1"/>
          <p:nvPr/>
        </p:nvSpPr>
        <p:spPr>
          <a:xfrm>
            <a:off x="0" y="0"/>
            <a:ext cx="9144000" cy="1200329"/>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600" b="1" cap="all" dirty="0"/>
              <a:t>2 BARE </a:t>
            </a:r>
            <a:r>
              <a:rPr lang="en-US" sz="3600" b="1" cap="all" dirty="0" smtClean="0"/>
              <a:t>LOTS </a:t>
            </a:r>
          </a:p>
          <a:p>
            <a:pPr algn="ctr"/>
            <a:r>
              <a:rPr lang="en-US" sz="3600" b="1" cap="all" dirty="0" err="1" smtClean="0"/>
              <a:t>Calamus</a:t>
            </a:r>
            <a:r>
              <a:rPr lang="en-US" sz="3600" b="1" cap="all" dirty="0" smtClean="0"/>
              <a:t> Country Acres</a:t>
            </a:r>
            <a:endParaRPr lang="en-US" sz="3600" b="1" u="sng" dirty="0" smtClean="0">
              <a:latin typeface="Baskerville Old Face" panose="02020602080505020303" pitchFamily="18" charset="0"/>
              <a:cs typeface="Aharoni" panose="02010803020104030203" pitchFamily="2" charset="-79"/>
            </a:endParaRPr>
          </a:p>
        </p:txBody>
      </p:sp>
      <p:cxnSp>
        <p:nvCxnSpPr>
          <p:cNvPr id="18" name="Straight Connector 4"/>
          <p:cNvCxnSpPr/>
          <p:nvPr/>
        </p:nvCxnSpPr>
        <p:spPr>
          <a:xfrm>
            <a:off x="6082070" y="5390022"/>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762830" y="5390022"/>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3276600" y="4993784"/>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4442665" y="4993783"/>
            <a:ext cx="1320165" cy="396240"/>
          </a:xfrm>
          <a:prstGeom prst="straightConnector1">
            <a:avLst/>
          </a:prstGeom>
          <a:noFill/>
          <a:ln w="28575">
            <a:solidFill>
              <a:srgbClr val="FF0000"/>
            </a:solidFill>
            <a:prstDash val="solid"/>
          </a:ln>
        </p:spPr>
      </p:cxnSp>
      <p:sp>
        <p:nvSpPr>
          <p:cNvPr id="22" name="TextBox 21"/>
          <p:cNvSpPr txBox="1"/>
          <p:nvPr/>
        </p:nvSpPr>
        <p:spPr>
          <a:xfrm>
            <a:off x="2992978" y="5409366"/>
            <a:ext cx="3352800" cy="1377300"/>
          </a:xfrm>
          <a:prstGeom prst="rect">
            <a:avLst/>
          </a:prstGeom>
          <a:noFill/>
        </p:spPr>
        <p:txBody>
          <a:bodyPr wrap="square" rtlCol="0">
            <a:spAutoFit/>
          </a:bodyPr>
          <a:lstStyle/>
          <a:p>
            <a:pPr algn="ctr"/>
            <a:r>
              <a:rPr lang="en-US" sz="1600" b="1" dirty="0" smtClean="0">
                <a:solidFill>
                  <a:srgbClr val="180000"/>
                </a:solidFill>
                <a:latin typeface="Baskerville Old Face" panose="02020602080505020303" pitchFamily="18" charset="0"/>
                <a:cs typeface="Aharoni" panose="02010803020104030203" pitchFamily="2" charset="-79"/>
              </a:rPr>
              <a:t>Cabin Realty &amp; Ag Services</a:t>
            </a:r>
          </a:p>
          <a:p>
            <a:pPr algn="ctr"/>
            <a:r>
              <a:rPr lang="en-US" sz="1350" dirty="0" smtClean="0">
                <a:solidFill>
                  <a:srgbClr val="180000"/>
                </a:solidFill>
                <a:latin typeface="Baskerville Old Face" panose="02020602080505020303" pitchFamily="18" charset="0"/>
                <a:cs typeface="Aharoni" panose="02010803020104030203" pitchFamily="2" charset="-79"/>
              </a:rPr>
              <a:t>Real Estate Sale &amp; Management</a:t>
            </a:r>
          </a:p>
          <a:p>
            <a:pPr algn="ctr"/>
            <a:r>
              <a:rPr lang="en-US" sz="1350" dirty="0" smtClean="0">
                <a:solidFill>
                  <a:srgbClr val="180000"/>
                </a:solidFill>
                <a:latin typeface="Baskerville Old Face" panose="02020602080505020303" pitchFamily="18" charset="0"/>
                <a:cs typeface="Aharoni" panose="02010803020104030203" pitchFamily="2" charset="-79"/>
              </a:rPr>
              <a:t>Michele Usasz, Broker</a:t>
            </a:r>
          </a:p>
          <a:p>
            <a:pPr algn="ctr"/>
            <a:r>
              <a:rPr lang="en-US" sz="1350" dirty="0" smtClean="0">
                <a:solidFill>
                  <a:srgbClr val="180000"/>
                </a:solidFill>
                <a:latin typeface="Baskerville Old Face" panose="02020602080505020303" pitchFamily="18" charset="0"/>
                <a:cs typeface="Aharoni" panose="02010803020104030203" pitchFamily="2" charset="-79"/>
              </a:rPr>
              <a:t>Terry K. Held, Associate Broker</a:t>
            </a:r>
          </a:p>
          <a:p>
            <a:pPr algn="ctr"/>
            <a:r>
              <a:rPr lang="en-US" sz="1350" dirty="0" smtClean="0">
                <a:solidFill>
                  <a:srgbClr val="180000"/>
                </a:solidFill>
                <a:latin typeface="Baskerville Old Face" panose="02020602080505020303" pitchFamily="18" charset="0"/>
                <a:cs typeface="Aharoni" panose="02010803020104030203" pitchFamily="2" charset="-79"/>
              </a:rPr>
              <a:t>Office: 308-346-4425</a:t>
            </a:r>
          </a:p>
          <a:p>
            <a:pPr algn="ctr"/>
            <a:r>
              <a:rPr lang="en-US" sz="1350" b="1" dirty="0" smtClean="0">
                <a:solidFill>
                  <a:srgbClr val="180000"/>
                </a:solidFill>
                <a:latin typeface="Baskerville Old Face" panose="02020602080505020303" pitchFamily="18" charset="0"/>
                <a:cs typeface="Aharoni" panose="02010803020104030203" pitchFamily="2" charset="-79"/>
              </a:rPr>
              <a:t>www. CabinRealtyAgServices.com</a:t>
            </a:r>
          </a:p>
        </p:txBody>
      </p:sp>
      <p:pic>
        <p:nvPicPr>
          <p:cNvPr id="1026" name="Picture 2" descr="http://www.cabinrealtyagservices.com/wp-content/uploads/2018/05/Howe4-768x1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4567237"/>
            <a:ext cx="2209800" cy="22907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cabinrealtyagservices.com/wp-content/uploads/2018/05/Howe5-768x102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4567237"/>
            <a:ext cx="2133600" cy="2290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258</TotalTime>
  <Words>33</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 Location: Near Golf Course Burwell, NE  Real Estate Taxes:  2017  - $237.92 Contact:  Harvey Quiring - 308.750.0945  Comments: These lots are bare with no improvements and within walking distance to the Calamus Golf Course. Restrictive covenants are available upon request.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25</cp:revision>
  <cp:lastPrinted>2018-06-22T20:47:49Z</cp:lastPrinted>
  <dcterms:created xsi:type="dcterms:W3CDTF">2016-05-10T18:31:09Z</dcterms:created>
  <dcterms:modified xsi:type="dcterms:W3CDTF">2018-06-22T21:21:34Z</dcterms:modified>
</cp:coreProperties>
</file>