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6/22/2018</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6/22/2018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6/22/2018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6/22/2018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6/22/2018</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9D5DAD-18B3-4A55-9691-3C7D966F1D29}" type="datetimeFigureOut">
              <a:rPr lang="en-US" smtClean="0"/>
              <a:t>6/22/2018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9D5DAD-18B3-4A55-9691-3C7D966F1D29}" type="datetimeFigureOut">
              <a:rPr lang="en-US" smtClean="0"/>
              <a:t>6/22/2018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A9D5DAD-18B3-4A55-9691-3C7D966F1D29}" type="datetimeFigureOut">
              <a:rPr lang="en-US" smtClean="0"/>
              <a:t>6/22/2018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839F1FB-27C2-49B4-9AA6-BE5B01A08C5B}"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A9D5DAD-18B3-4A55-9691-3C7D966F1D29}" type="datetimeFigureOut">
              <a:rPr lang="en-US" smtClean="0"/>
              <a:t>6/22/2018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6/22/2018</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6/22/2018</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A9D5DAD-18B3-4A55-9691-3C7D966F1D29}" type="datetimeFigureOut">
              <a:rPr lang="en-US" smtClean="0"/>
              <a:t>6/22/2018</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839F1FB-27C2-49B4-9AA6-BE5B01A08C5B}"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78416"/>
            <a:ext cx="9144000" cy="4230950"/>
          </a:xfrm>
        </p:spPr>
        <p:txBody>
          <a:bodyPr anchor="t">
            <a:noAutofit/>
          </a:bodyPr>
          <a:lstStyle/>
          <a:p>
            <a:pPr algn="ctr"/>
            <a:r>
              <a:rPr lang="en-US" sz="1800" b="1" u="sng" dirty="0" smtClean="0">
                <a:solidFill>
                  <a:schemeClr val="tx1"/>
                </a:solidFill>
                <a:effectLst/>
                <a:latin typeface="Baskerville Old Face" panose="02020602080505020303" pitchFamily="18" charset="0"/>
                <a:cs typeface="Aharoni" panose="02010803020104030203" pitchFamily="2" charset="-79"/>
              </a:rPr>
              <a:t/>
            </a:r>
            <a:br>
              <a:rPr lang="en-US" sz="1800" b="1" u="sng" dirty="0" smtClean="0">
                <a:solidFill>
                  <a:schemeClr val="tx1"/>
                </a:solidFill>
                <a:effectLst/>
                <a:latin typeface="Baskerville Old Face" panose="02020602080505020303" pitchFamily="18" charset="0"/>
                <a:cs typeface="Aharoni" panose="02010803020104030203" pitchFamily="2" charset="-79"/>
              </a:rPr>
            </a:br>
            <a:r>
              <a:rPr lang="en-US" sz="1800" b="1" u="sng" dirty="0" smtClean="0">
                <a:solidFill>
                  <a:schemeClr val="tx1"/>
                </a:solidFill>
                <a:effectLst/>
                <a:latin typeface="Baskerville Old Face" panose="02020602080505020303" pitchFamily="18" charset="0"/>
                <a:cs typeface="Aharoni" panose="02010803020104030203" pitchFamily="2" charset="-79"/>
              </a:rPr>
              <a:t>Location: Near Golf Course Burwell, NE</a:t>
            </a:r>
            <a:r>
              <a:rPr lang="en-US" sz="1800" b="1" dirty="0" smtClean="0">
                <a:solidFill>
                  <a:schemeClr val="tx1"/>
                </a:solidFill>
                <a:effectLst/>
                <a:latin typeface="Baskerville Old Face" panose="02020602080505020303" pitchFamily="18" charset="0"/>
              </a:rPr>
              <a:t/>
            </a:r>
            <a:br>
              <a:rPr lang="en-US" sz="1800" b="1" dirty="0" smtClean="0">
                <a:solidFill>
                  <a:schemeClr val="tx1"/>
                </a:solidFill>
                <a:effectLst/>
                <a:latin typeface="Baskerville Old Face" panose="02020602080505020303" pitchFamily="18" charset="0"/>
              </a:rPr>
            </a:br>
            <a:r>
              <a:rPr lang="en-US" sz="1800" b="1" dirty="0" smtClean="0">
                <a:solidFill>
                  <a:schemeClr val="tx1"/>
                </a:solidFill>
                <a:effectLst/>
                <a:latin typeface="Baskerville Old Face" panose="02020602080505020303" pitchFamily="18" charset="0"/>
              </a:rPr>
              <a:t/>
            </a:r>
            <a:br>
              <a:rPr lang="en-US" sz="1800" b="1" dirty="0" smtClean="0">
                <a:solidFill>
                  <a:schemeClr val="tx1"/>
                </a:solidFill>
                <a:effectLst/>
                <a:latin typeface="Baskerville Old Face" panose="02020602080505020303" pitchFamily="18" charset="0"/>
              </a:rPr>
            </a:br>
            <a:r>
              <a:rPr lang="en-US" sz="1800" b="1" u="sng" dirty="0" smtClean="0">
                <a:solidFill>
                  <a:schemeClr val="tx1"/>
                </a:solidFill>
                <a:effectLst/>
                <a:latin typeface="Baskerville Old Face" panose="02020602080505020303" pitchFamily="18" charset="0"/>
              </a:rPr>
              <a:t>Real Estate Taxes</a:t>
            </a:r>
            <a:r>
              <a:rPr lang="en-US" sz="1800" b="1" dirty="0" smtClean="0">
                <a:solidFill>
                  <a:schemeClr val="tx1"/>
                </a:solidFill>
                <a:effectLst/>
                <a:latin typeface="Baskerville Old Face" panose="02020602080505020303" pitchFamily="18" charset="0"/>
              </a:rPr>
              <a:t>:  </a:t>
            </a:r>
            <a:r>
              <a:rPr lang="en-US" sz="1800" b="1" dirty="0" smtClean="0">
                <a:solidFill>
                  <a:schemeClr val="tx1"/>
                </a:solidFill>
                <a:effectLst/>
                <a:latin typeface="Baskerville Old Face" panose="02020602080505020303" pitchFamily="18" charset="0"/>
              </a:rPr>
              <a:t>2017 </a:t>
            </a:r>
            <a:r>
              <a:rPr lang="en-US" sz="1800" dirty="0" smtClean="0">
                <a:solidFill>
                  <a:schemeClr val="tx1"/>
                </a:solidFill>
                <a:effectLst/>
              </a:rPr>
              <a:t> </a:t>
            </a:r>
            <a:r>
              <a:rPr lang="en-US" sz="1800" dirty="0">
                <a:solidFill>
                  <a:schemeClr val="tx1"/>
                </a:solidFill>
                <a:effectLst/>
              </a:rPr>
              <a:t>- $</a:t>
            </a:r>
            <a:r>
              <a:rPr lang="en-US" sz="1800" dirty="0" smtClean="0">
                <a:solidFill>
                  <a:schemeClr val="tx1"/>
                </a:solidFill>
                <a:effectLst/>
              </a:rPr>
              <a:t>237.92</a:t>
            </a:r>
            <a:r>
              <a:rPr lang="en-US" sz="1800" b="1" dirty="0">
                <a:solidFill>
                  <a:schemeClr val="tx1"/>
                </a:solidFill>
                <a:effectLst/>
                <a:latin typeface="Baskerville Old Face" panose="02020602080505020303" pitchFamily="18" charset="0"/>
              </a:rPr>
              <a:t>	</a:t>
            </a:r>
            <a:r>
              <a:rPr lang="en-US" sz="1800" b="1" u="sng" dirty="0" smtClean="0">
                <a:solidFill>
                  <a:schemeClr val="tx1"/>
                </a:solidFill>
                <a:effectLst/>
                <a:latin typeface="Baskerville Old Face" panose="02020602080505020303" pitchFamily="18" charset="0"/>
                <a:cs typeface="Aharoni" panose="02010803020104030203" pitchFamily="2" charset="-79"/>
              </a:rPr>
              <a:t>Contact</a:t>
            </a:r>
            <a:r>
              <a:rPr lang="en-US" sz="1800" b="1" dirty="0" smtClean="0">
                <a:solidFill>
                  <a:schemeClr val="tx1"/>
                </a:solidFill>
                <a:effectLst/>
                <a:latin typeface="Baskerville Old Face" panose="02020602080505020303" pitchFamily="18" charset="0"/>
                <a:cs typeface="Aharoni" panose="02010803020104030203" pitchFamily="2" charset="-79"/>
              </a:rPr>
              <a:t>: </a:t>
            </a:r>
            <a:r>
              <a:rPr lang="en-US" sz="1800" b="1" dirty="0">
                <a:solidFill>
                  <a:schemeClr val="tx1"/>
                </a:solidFill>
                <a:effectLst/>
                <a:latin typeface="Baskerville Old Face" panose="02020602080505020303" pitchFamily="18" charset="0"/>
              </a:rPr>
              <a:t> </a:t>
            </a:r>
            <a:r>
              <a:rPr lang="en-US" sz="1800" b="1" dirty="0" smtClean="0">
                <a:solidFill>
                  <a:schemeClr val="tx1"/>
                </a:solidFill>
                <a:effectLst/>
                <a:latin typeface="Baskerville Old Face" panose="02020602080505020303" pitchFamily="18" charset="0"/>
              </a:rPr>
              <a:t>Harvey </a:t>
            </a:r>
            <a:r>
              <a:rPr lang="en-US" sz="1800" b="1" dirty="0" err="1" smtClean="0">
                <a:solidFill>
                  <a:schemeClr val="tx1"/>
                </a:solidFill>
                <a:effectLst/>
                <a:latin typeface="Baskerville Old Face" panose="02020602080505020303" pitchFamily="18" charset="0"/>
              </a:rPr>
              <a:t>Quiring</a:t>
            </a:r>
            <a:r>
              <a:rPr lang="en-US" sz="1800" b="1" dirty="0">
                <a:solidFill>
                  <a:schemeClr val="tx1"/>
                </a:solidFill>
                <a:effectLst/>
                <a:latin typeface="Baskerville Old Face" panose="02020602080505020303" pitchFamily="18" charset="0"/>
              </a:rPr>
              <a:t> </a:t>
            </a:r>
            <a:r>
              <a:rPr lang="en-US" sz="1800" b="1" dirty="0" smtClean="0">
                <a:solidFill>
                  <a:schemeClr val="tx1"/>
                </a:solidFill>
                <a:effectLst/>
                <a:latin typeface="Baskerville Old Face" panose="02020602080505020303" pitchFamily="18" charset="0"/>
              </a:rPr>
              <a:t>- </a:t>
            </a:r>
            <a:r>
              <a:rPr lang="en-US" sz="1800" dirty="0" smtClean="0">
                <a:solidFill>
                  <a:schemeClr val="tx1"/>
                </a:solidFill>
                <a:effectLst/>
              </a:rPr>
              <a:t>308.750.0945</a:t>
            </a:r>
            <a:r>
              <a:rPr lang="en-US" sz="1600" b="1" dirty="0" smtClean="0">
                <a:solidFill>
                  <a:schemeClr val="tx1"/>
                </a:solidFill>
                <a:effectLst/>
                <a:latin typeface="Baskerville Old Face" panose="02020602080505020303" pitchFamily="18" charset="0"/>
              </a:rPr>
              <a:t/>
            </a:r>
            <a:br>
              <a:rPr lang="en-US" sz="1600" b="1" dirty="0" smtClean="0">
                <a:solidFill>
                  <a:schemeClr val="tx1"/>
                </a:solidFill>
                <a:effectLst/>
                <a:latin typeface="Baskerville Old Face" panose="02020602080505020303" pitchFamily="18" charset="0"/>
              </a:rPr>
            </a:br>
            <a:r>
              <a:rPr lang="en-US" sz="1600" b="1" dirty="0" smtClean="0">
                <a:solidFill>
                  <a:schemeClr val="tx1"/>
                </a:solidFill>
                <a:effectLst/>
                <a:latin typeface="Baskerville Old Face" panose="02020602080505020303" pitchFamily="18" charset="0"/>
                <a:cs typeface="Aharoni" panose="02010803020104030203" pitchFamily="2" charset="-79"/>
              </a:rPr>
              <a:t/>
            </a:r>
            <a:br>
              <a:rPr lang="en-US" sz="1600" b="1" dirty="0" smtClean="0">
                <a:solidFill>
                  <a:schemeClr val="tx1"/>
                </a:solidFill>
                <a:effectLst/>
                <a:latin typeface="Baskerville Old Face" panose="02020602080505020303" pitchFamily="18" charset="0"/>
                <a:cs typeface="Aharoni" panose="02010803020104030203" pitchFamily="2" charset="-79"/>
              </a:rPr>
            </a:br>
            <a:r>
              <a:rPr lang="en-US" sz="3200" b="1" u="sng" dirty="0" smtClean="0">
                <a:solidFill>
                  <a:schemeClr val="tx1"/>
                </a:solidFill>
                <a:effectLst/>
                <a:latin typeface="Baskerville Old Face" panose="02020602080505020303" pitchFamily="18" charset="0"/>
                <a:cs typeface="Aharoni" panose="02010803020104030203" pitchFamily="2" charset="-79"/>
              </a:rPr>
              <a:t>Comments</a:t>
            </a:r>
            <a:r>
              <a:rPr lang="en-US" sz="3200" b="1" dirty="0" smtClean="0">
                <a:solidFill>
                  <a:schemeClr val="tx1"/>
                </a:solidFill>
                <a:effectLst/>
                <a:latin typeface="Baskerville Old Face" panose="02020602080505020303" pitchFamily="18" charset="0"/>
                <a:cs typeface="Aharoni" panose="02010803020104030203" pitchFamily="2" charset="-79"/>
              </a:rPr>
              <a:t>:</a:t>
            </a:r>
            <a:br>
              <a:rPr lang="en-US" sz="3200" b="1" dirty="0" smtClean="0">
                <a:solidFill>
                  <a:schemeClr val="tx1"/>
                </a:solidFill>
                <a:effectLst/>
                <a:latin typeface="Baskerville Old Face" panose="02020602080505020303" pitchFamily="18" charset="0"/>
                <a:cs typeface="Aharoni" panose="02010803020104030203" pitchFamily="2" charset="-79"/>
              </a:rPr>
            </a:br>
            <a:r>
              <a:rPr lang="en-US" sz="3200" dirty="0" smtClean="0">
                <a:solidFill>
                  <a:schemeClr val="tx1"/>
                </a:solidFill>
                <a:effectLst/>
              </a:rPr>
              <a:t>These </a:t>
            </a:r>
            <a:r>
              <a:rPr lang="en-US" sz="3200" dirty="0">
                <a:solidFill>
                  <a:schemeClr val="tx1"/>
                </a:solidFill>
                <a:effectLst/>
              </a:rPr>
              <a:t>lots are bare with no improvements and within walking distance to the </a:t>
            </a:r>
            <a:r>
              <a:rPr lang="en-US" sz="3200" dirty="0" err="1">
                <a:solidFill>
                  <a:schemeClr val="tx1"/>
                </a:solidFill>
                <a:effectLst/>
              </a:rPr>
              <a:t>Calamus</a:t>
            </a:r>
            <a:r>
              <a:rPr lang="en-US" sz="3200" dirty="0">
                <a:solidFill>
                  <a:schemeClr val="tx1"/>
                </a:solidFill>
                <a:effectLst/>
              </a:rPr>
              <a:t> Golf Course. Restrictive covenants are available upon request.</a:t>
            </a:r>
            <a:endParaRPr lang="en-US" sz="3200" b="1" dirty="0">
              <a:solidFill>
                <a:schemeClr val="tx1"/>
              </a:solidFill>
              <a:effectLst/>
              <a:latin typeface="Baskerville Old Face" panose="02020602080505020303" pitchFamily="18" charset="0"/>
            </a:endParaRPr>
          </a:p>
        </p:txBody>
      </p:sp>
      <p:sp>
        <p:nvSpPr>
          <p:cNvPr id="4" name="TextBox 3"/>
          <p:cNvSpPr txBox="1"/>
          <p:nvPr/>
        </p:nvSpPr>
        <p:spPr>
          <a:xfrm>
            <a:off x="0" y="0"/>
            <a:ext cx="9144000" cy="120032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3600" b="1" cap="all" dirty="0"/>
              <a:t>2 BARE </a:t>
            </a:r>
            <a:r>
              <a:rPr lang="en-US" sz="3600" b="1" cap="all" dirty="0" smtClean="0"/>
              <a:t>LOTS </a:t>
            </a:r>
          </a:p>
          <a:p>
            <a:pPr algn="ctr"/>
            <a:r>
              <a:rPr lang="en-US" sz="3600" b="1" cap="all" dirty="0" err="1" smtClean="0"/>
              <a:t>Calamus</a:t>
            </a:r>
            <a:r>
              <a:rPr lang="en-US" sz="3600" b="1" cap="all" dirty="0" smtClean="0"/>
              <a:t> Country Acres</a:t>
            </a:r>
            <a:endParaRPr lang="en-US" sz="3600" b="1" u="sng" dirty="0" smtClean="0">
              <a:latin typeface="Baskerville Old Face" panose="02020602080505020303" pitchFamily="18" charset="0"/>
              <a:cs typeface="Aharoni" panose="02010803020104030203" pitchFamily="2" charset="-79"/>
            </a:endParaRPr>
          </a:p>
        </p:txBody>
      </p:sp>
      <p:cxnSp>
        <p:nvCxnSpPr>
          <p:cNvPr id="18" name="Straight Connector 4"/>
          <p:cNvCxnSpPr/>
          <p:nvPr/>
        </p:nvCxnSpPr>
        <p:spPr>
          <a:xfrm>
            <a:off x="6082070" y="5390022"/>
            <a:ext cx="0" cy="1010778"/>
          </a:xfrm>
          <a:prstGeom prst="straightConnector1">
            <a:avLst/>
          </a:prstGeom>
          <a:noFill/>
          <a:ln w="28575">
            <a:solidFill>
              <a:srgbClr val="FF0000"/>
            </a:solidFill>
            <a:prstDash val="solid"/>
          </a:ln>
        </p:spPr>
      </p:cxnSp>
      <p:cxnSp>
        <p:nvCxnSpPr>
          <p:cNvPr id="19" name="Straight Connector 3"/>
          <p:cNvCxnSpPr/>
          <p:nvPr/>
        </p:nvCxnSpPr>
        <p:spPr>
          <a:xfrm flipH="1">
            <a:off x="5762830" y="5390022"/>
            <a:ext cx="580074" cy="0"/>
          </a:xfrm>
          <a:prstGeom prst="straightConnector1">
            <a:avLst/>
          </a:prstGeom>
          <a:noFill/>
          <a:ln w="28575">
            <a:solidFill>
              <a:srgbClr val="FF0000"/>
            </a:solidFill>
            <a:prstDash val="solid"/>
          </a:ln>
        </p:spPr>
      </p:cxnSp>
      <p:cxnSp>
        <p:nvCxnSpPr>
          <p:cNvPr id="20" name="Straight Connector 2"/>
          <p:cNvCxnSpPr/>
          <p:nvPr/>
        </p:nvCxnSpPr>
        <p:spPr>
          <a:xfrm flipV="1">
            <a:off x="3276600" y="4993784"/>
            <a:ext cx="1170153" cy="415582"/>
          </a:xfrm>
          <a:prstGeom prst="straightConnector1">
            <a:avLst/>
          </a:prstGeom>
          <a:noFill/>
          <a:ln w="28575">
            <a:solidFill>
              <a:srgbClr val="FF0000"/>
            </a:solidFill>
            <a:prstDash val="solid"/>
          </a:ln>
        </p:spPr>
      </p:cxnSp>
      <p:cxnSp>
        <p:nvCxnSpPr>
          <p:cNvPr id="21" name="Straight Connector 1"/>
          <p:cNvCxnSpPr/>
          <p:nvPr/>
        </p:nvCxnSpPr>
        <p:spPr>
          <a:xfrm flipH="1" flipV="1">
            <a:off x="4442665" y="4993783"/>
            <a:ext cx="1320165" cy="396240"/>
          </a:xfrm>
          <a:prstGeom prst="straightConnector1">
            <a:avLst/>
          </a:prstGeom>
          <a:noFill/>
          <a:ln w="28575">
            <a:solidFill>
              <a:srgbClr val="FF0000"/>
            </a:solidFill>
            <a:prstDash val="solid"/>
          </a:ln>
        </p:spPr>
      </p:cxnSp>
      <p:sp>
        <p:nvSpPr>
          <p:cNvPr id="22" name="TextBox 21"/>
          <p:cNvSpPr txBox="1"/>
          <p:nvPr/>
        </p:nvSpPr>
        <p:spPr>
          <a:xfrm>
            <a:off x="2992978" y="5409366"/>
            <a:ext cx="3352800" cy="1377300"/>
          </a:xfrm>
          <a:prstGeom prst="rect">
            <a:avLst/>
          </a:prstGeom>
          <a:noFill/>
        </p:spPr>
        <p:txBody>
          <a:bodyPr wrap="square" rtlCol="0">
            <a:spAutoFit/>
          </a:bodyPr>
          <a:lstStyle/>
          <a:p>
            <a:pPr algn="ctr"/>
            <a:r>
              <a:rPr lang="en-US" sz="1600" b="1" dirty="0" smtClean="0">
                <a:solidFill>
                  <a:srgbClr val="180000"/>
                </a:solidFill>
                <a:latin typeface="Baskerville Old Face" panose="02020602080505020303" pitchFamily="18" charset="0"/>
                <a:cs typeface="Aharoni" panose="02010803020104030203" pitchFamily="2" charset="-79"/>
              </a:rPr>
              <a:t>Cabin Realty &amp; Ag Services</a:t>
            </a:r>
          </a:p>
          <a:p>
            <a:pPr algn="ctr"/>
            <a:r>
              <a:rPr lang="en-US" sz="1350" dirty="0" smtClean="0">
                <a:solidFill>
                  <a:srgbClr val="180000"/>
                </a:solidFill>
                <a:latin typeface="Baskerville Old Face" panose="02020602080505020303" pitchFamily="18" charset="0"/>
                <a:cs typeface="Aharoni" panose="02010803020104030203" pitchFamily="2" charset="-79"/>
              </a:rPr>
              <a:t>Real Estate Sale &amp; Management</a:t>
            </a:r>
          </a:p>
          <a:p>
            <a:pPr algn="ctr"/>
            <a:r>
              <a:rPr lang="en-US" sz="1350" dirty="0" smtClean="0">
                <a:solidFill>
                  <a:srgbClr val="180000"/>
                </a:solidFill>
                <a:latin typeface="Baskerville Old Face" panose="02020602080505020303" pitchFamily="18" charset="0"/>
                <a:cs typeface="Aharoni" panose="02010803020104030203" pitchFamily="2" charset="-79"/>
              </a:rPr>
              <a:t>Michele Usasz, Broker</a:t>
            </a:r>
          </a:p>
          <a:p>
            <a:pPr algn="ctr"/>
            <a:r>
              <a:rPr lang="en-US" sz="1350" dirty="0" smtClean="0">
                <a:solidFill>
                  <a:srgbClr val="180000"/>
                </a:solidFill>
                <a:latin typeface="Baskerville Old Face" panose="02020602080505020303" pitchFamily="18" charset="0"/>
                <a:cs typeface="Aharoni" panose="02010803020104030203" pitchFamily="2" charset="-79"/>
              </a:rPr>
              <a:t>Terry K. Held, Associate Broker</a:t>
            </a:r>
          </a:p>
          <a:p>
            <a:pPr algn="ctr"/>
            <a:r>
              <a:rPr lang="en-US" sz="1350" dirty="0" smtClean="0">
                <a:solidFill>
                  <a:srgbClr val="180000"/>
                </a:solidFill>
                <a:latin typeface="Baskerville Old Face" panose="02020602080505020303" pitchFamily="18" charset="0"/>
                <a:cs typeface="Aharoni" panose="02010803020104030203" pitchFamily="2" charset="-79"/>
              </a:rPr>
              <a:t>Office: 308-346-4425</a:t>
            </a:r>
          </a:p>
          <a:p>
            <a:pPr algn="ctr"/>
            <a:r>
              <a:rPr lang="en-US" sz="1350" b="1" dirty="0" smtClean="0">
                <a:solidFill>
                  <a:srgbClr val="180000"/>
                </a:solidFill>
                <a:latin typeface="Baskerville Old Face" panose="02020602080505020303" pitchFamily="18" charset="0"/>
                <a:cs typeface="Aharoni" panose="02010803020104030203" pitchFamily="2" charset="-79"/>
              </a:rPr>
              <a:t>www. CabinRealtyAgServices.com</a:t>
            </a:r>
          </a:p>
        </p:txBody>
      </p:sp>
      <p:pic>
        <p:nvPicPr>
          <p:cNvPr id="1026" name="Picture 2" descr="http://www.cabinrealtyagservices.com/wp-content/uploads/2018/05/Howe4-768x102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4567237"/>
            <a:ext cx="2209800" cy="229076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cabinrealtyagservices.com/wp-content/uploads/2018/05/Howe5-768x102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4567237"/>
            <a:ext cx="2133600" cy="2290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3710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258</TotalTime>
  <Words>33</Words>
  <Application>Microsoft Office PowerPoint</Application>
  <PresentationFormat>On-screen Show (4:3)</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Foundry</vt:lpstr>
      <vt:lpstr> Location: Near Golf Course Burwell, NE  Real Estate Taxes:  2017  - $237.92 Contact:  Harvey Quiring - 308.750.0945  Comments: These lots are bare with no improvements and within walking distance to the Calamus Golf Course. Restrictive covenants are available upon request.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 Price: $315,000.00 Real Estate Taxes: 2015 - $1,419.52 Contact: Colten Marsh - 402.709.7253 Legal Description: A tract of land located in the Southwest Quarter; a tract located in the southwest corner of the Southeast Quarter and part of the South Half of the Southeast Quarter lying west of old HWY 14, ALL in Section 20, Township 25 North, Range 6 West of the 6th P.M., Antelope County, Nebraska.  Location/Description: Approximately one mile south of Neligh on old HWY 14 and west 1/2 mile on 848th Road to subject property marked by Cabin Realty &amp; Ag Services signs.  Comments: This property offers a unique opportunity to obtain a main house and a rental property. The main house is 1,526 sq feet with 3 bedroom, 2 bath, 1/3 basement, and a 2 car attached garage. Rental house is 984 sq feet with 2 bedroom, 1 bath and a 2 car attached garage. This acreage includes many mature trees and a pond making the property appealing to the avid hunter and fisherman . There is a 30 by 60 open front pole shed and fish in the pond! For more information or to see the property give Colten a call!</dc:title>
  <dc:creator>Main</dc:creator>
  <cp:lastModifiedBy>Main</cp:lastModifiedBy>
  <cp:revision>25</cp:revision>
  <cp:lastPrinted>2018-06-22T20:47:49Z</cp:lastPrinted>
  <dcterms:created xsi:type="dcterms:W3CDTF">2016-05-10T18:31:09Z</dcterms:created>
  <dcterms:modified xsi:type="dcterms:W3CDTF">2018-06-22T21:21:34Z</dcterms:modified>
</cp:coreProperties>
</file>