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9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3/12/2018</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3/12/2018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3/12/2018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3/12/2018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3/12/2018</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9D5DAD-18B3-4A55-9691-3C7D966F1D29}" type="datetimeFigureOut">
              <a:rPr lang="en-US" smtClean="0"/>
              <a:t>3/12/2018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9D5DAD-18B3-4A55-9691-3C7D966F1D29}" type="datetimeFigureOut">
              <a:rPr lang="en-US" smtClean="0"/>
              <a:t>3/12/2018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A9D5DAD-18B3-4A55-9691-3C7D966F1D29}" type="datetimeFigureOut">
              <a:rPr lang="en-US" smtClean="0"/>
              <a:t>3/12/2018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839F1FB-27C2-49B4-9AA6-BE5B01A08C5B}"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A9D5DAD-18B3-4A55-9691-3C7D966F1D29}" type="datetimeFigureOut">
              <a:rPr lang="en-US" smtClean="0"/>
              <a:t>3/12/2018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3/12/2018</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3/12/2018</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A9D5DAD-18B3-4A55-9691-3C7D966F1D29}" type="datetimeFigureOut">
              <a:rPr lang="en-US" smtClean="0"/>
              <a:t>3/12/2018</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839F1FB-27C2-49B4-9AA6-BE5B01A08C5B}"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abinrealtyagservices.com/wp-content/uploads/2017/11/Jones1-1024x76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56" y="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cabinrealtyagservices.com/wp-content/uploads/2017/11/Jones3-150x15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029200"/>
            <a:ext cx="2526456" cy="18288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idx="4294967295"/>
          </p:nvPr>
        </p:nvSpPr>
        <p:spPr>
          <a:xfrm>
            <a:off x="0" y="1219199"/>
            <a:ext cx="9144000" cy="2362201"/>
          </a:xfrm>
        </p:spPr>
        <p:txBody>
          <a:bodyPr anchor="t">
            <a:normAutofit/>
          </a:bodyPr>
          <a:lstStyle/>
          <a:p>
            <a:pPr algn="ctr"/>
            <a:r>
              <a:rPr lang="en-US" sz="1400" b="1" u="sng" dirty="0" smtClean="0">
                <a:solidFill>
                  <a:schemeClr val="bg1"/>
                </a:solidFill>
                <a:effectLst/>
                <a:latin typeface="Baskerville Old Face" panose="02020602080505020303" pitchFamily="18" charset="0"/>
              </a:rPr>
              <a:t>List </a:t>
            </a:r>
            <a:r>
              <a:rPr lang="en-US" sz="1400" b="1" u="sng" dirty="0">
                <a:solidFill>
                  <a:schemeClr val="bg1"/>
                </a:solidFill>
                <a:effectLst/>
                <a:latin typeface="Baskerville Old Face" panose="02020602080505020303" pitchFamily="18" charset="0"/>
              </a:rPr>
              <a:t>Price</a:t>
            </a:r>
            <a:r>
              <a:rPr lang="en-US" sz="1400" b="1" dirty="0" smtClean="0">
                <a:solidFill>
                  <a:schemeClr val="bg1"/>
                </a:solidFill>
                <a:effectLst/>
                <a:latin typeface="Baskerville Old Face" panose="02020602080505020303" pitchFamily="18" charset="0"/>
              </a:rPr>
              <a:t>:						     </a:t>
            </a:r>
            <a:r>
              <a:rPr lang="en-US" sz="1400" dirty="0" smtClean="0">
                <a:solidFill>
                  <a:schemeClr val="bg1"/>
                </a:solidFill>
                <a:effectLst/>
              </a:rPr>
              <a:t>$30,000.00</a:t>
            </a:r>
            <a:r>
              <a:rPr lang="en-US" sz="1400" dirty="0">
                <a:solidFill>
                  <a:schemeClr val="bg1"/>
                </a:solidFill>
                <a:effectLst/>
                <a:latin typeface="Baskerville Old Face" panose="02020602080505020303" pitchFamily="18" charset="0"/>
              </a:rPr>
              <a:t/>
            </a:r>
            <a:br>
              <a:rPr lang="en-US" sz="1400" dirty="0">
                <a:solidFill>
                  <a:schemeClr val="bg1"/>
                </a:solidFill>
                <a:effectLst/>
                <a:latin typeface="Baskerville Old Face" panose="02020602080505020303" pitchFamily="18" charset="0"/>
              </a:rPr>
            </a:br>
            <a:r>
              <a:rPr lang="en-US" sz="1400" b="1" u="sng" dirty="0">
                <a:solidFill>
                  <a:schemeClr val="bg1"/>
                </a:solidFill>
                <a:effectLst/>
                <a:latin typeface="Baskerville Old Face" panose="02020602080505020303" pitchFamily="18" charset="0"/>
              </a:rPr>
              <a:t>Real Estate </a:t>
            </a:r>
            <a:r>
              <a:rPr lang="en-US" sz="1400" b="1" u="sng" dirty="0" smtClean="0">
                <a:solidFill>
                  <a:schemeClr val="bg1"/>
                </a:solidFill>
                <a:effectLst/>
                <a:latin typeface="Baskerville Old Face" panose="02020602080505020303" pitchFamily="18" charset="0"/>
              </a:rPr>
              <a:t>Taxes</a:t>
            </a:r>
            <a:r>
              <a:rPr lang="en-US" sz="1400" b="1" dirty="0">
                <a:solidFill>
                  <a:schemeClr val="bg1"/>
                </a:solidFill>
                <a:effectLst/>
                <a:latin typeface="Baskerville Old Face" panose="02020602080505020303" pitchFamily="18" charset="0"/>
              </a:rPr>
              <a:t>:</a:t>
            </a:r>
            <a:r>
              <a:rPr lang="en-US" sz="1400" dirty="0" smtClean="0">
                <a:solidFill>
                  <a:schemeClr val="bg1"/>
                </a:solidFill>
                <a:effectLst/>
                <a:latin typeface="Baskerville Old Face" panose="02020602080505020303" pitchFamily="18" charset="0"/>
              </a:rPr>
              <a:t>  	      	</a:t>
            </a:r>
            <a:r>
              <a:rPr lang="en-US" sz="1400" smtClean="0">
                <a:solidFill>
                  <a:schemeClr val="bg1"/>
                </a:solidFill>
                <a:effectLst/>
                <a:latin typeface="Baskerville Old Face" panose="02020602080505020303" pitchFamily="18" charset="0"/>
              </a:rPr>
              <a:t>     </a:t>
            </a:r>
            <a:r>
              <a:rPr lang="en-US" sz="1400" smtClean="0">
                <a:solidFill>
                  <a:schemeClr val="bg1"/>
                </a:solidFill>
                <a:effectLst/>
                <a:latin typeface="Baskerville Old Face" panose="02020602080505020303" pitchFamily="18" charset="0"/>
              </a:rPr>
              <a:t>2017 </a:t>
            </a:r>
            <a:r>
              <a:rPr lang="en-US" sz="1400" dirty="0">
                <a:solidFill>
                  <a:schemeClr val="bg1"/>
                </a:solidFill>
                <a:effectLst/>
                <a:latin typeface="Baskerville Old Face" panose="02020602080505020303" pitchFamily="18" charset="0"/>
              </a:rPr>
              <a:t>	</a:t>
            </a:r>
            <a:r>
              <a:rPr lang="en-US" sz="1400" dirty="0" smtClean="0">
                <a:solidFill>
                  <a:schemeClr val="bg1"/>
                </a:solidFill>
                <a:effectLst/>
                <a:latin typeface="Baskerville Old Face" panose="02020602080505020303" pitchFamily="18" charset="0"/>
              </a:rPr>
              <a:t>		          </a:t>
            </a:r>
            <a:r>
              <a:rPr lang="en-US" sz="1400" smtClean="0">
                <a:solidFill>
                  <a:schemeClr val="bg1"/>
                </a:solidFill>
                <a:effectLst/>
                <a:latin typeface="Baskerville Old Face" panose="02020602080505020303" pitchFamily="18" charset="0"/>
              </a:rPr>
              <a:t>$</a:t>
            </a:r>
            <a:r>
              <a:rPr lang="en-US" sz="1400" smtClean="0">
                <a:solidFill>
                  <a:schemeClr val="bg1"/>
                </a:solidFill>
                <a:effectLst/>
              </a:rPr>
              <a:t>158.06 </a:t>
            </a:r>
            <a:r>
              <a:rPr lang="en-US" sz="1400" dirty="0">
                <a:solidFill>
                  <a:schemeClr val="bg1"/>
                </a:solidFill>
                <a:effectLst/>
                <a:latin typeface="Baskerville Old Face" panose="02020602080505020303" pitchFamily="18" charset="0"/>
              </a:rPr>
              <a:t/>
            </a:r>
            <a:br>
              <a:rPr lang="en-US" sz="1400" dirty="0">
                <a:solidFill>
                  <a:schemeClr val="bg1"/>
                </a:solidFill>
                <a:effectLst/>
                <a:latin typeface="Baskerville Old Face" panose="02020602080505020303" pitchFamily="18" charset="0"/>
              </a:rPr>
            </a:br>
            <a:r>
              <a:rPr lang="en-US" sz="1400" b="1" u="sng" dirty="0" smtClean="0">
                <a:solidFill>
                  <a:schemeClr val="bg1"/>
                </a:solidFill>
                <a:effectLst/>
                <a:latin typeface="Baskerville Old Face" panose="02020602080505020303" pitchFamily="18" charset="0"/>
                <a:cs typeface="Aharoni" panose="02010803020104030203" pitchFamily="2" charset="-79"/>
              </a:rPr>
              <a:t>Contact</a:t>
            </a:r>
            <a:r>
              <a:rPr lang="en-US" sz="1400" b="1" dirty="0" smtClean="0">
                <a:solidFill>
                  <a:schemeClr val="bg1"/>
                </a:solidFill>
                <a:effectLst/>
                <a:latin typeface="Baskerville Old Face" panose="02020602080505020303" pitchFamily="18" charset="0"/>
                <a:cs typeface="Aharoni" panose="02010803020104030203" pitchFamily="2" charset="-79"/>
              </a:rPr>
              <a:t>:			</a:t>
            </a:r>
            <a:r>
              <a:rPr lang="en-US" sz="1400" dirty="0" smtClean="0">
                <a:solidFill>
                  <a:schemeClr val="bg1"/>
                </a:solidFill>
                <a:effectLst/>
              </a:rPr>
              <a:t>Michele </a:t>
            </a:r>
            <a:r>
              <a:rPr lang="en-US" sz="1400" dirty="0" err="1">
                <a:solidFill>
                  <a:schemeClr val="bg1"/>
                </a:solidFill>
                <a:effectLst/>
              </a:rPr>
              <a:t>Usasz</a:t>
            </a:r>
            <a:r>
              <a:rPr lang="en-US" sz="1400" dirty="0">
                <a:solidFill>
                  <a:schemeClr val="bg1"/>
                </a:solidFill>
                <a:effectLst/>
              </a:rPr>
              <a:t> </a:t>
            </a:r>
            <a:r>
              <a:rPr lang="en-US" sz="1400" dirty="0" smtClean="0">
                <a:solidFill>
                  <a:schemeClr val="bg1"/>
                </a:solidFill>
                <a:effectLst/>
              </a:rPr>
              <a:t>		308.750.0522</a:t>
            </a:r>
            <a:br>
              <a:rPr lang="en-US" sz="1400" dirty="0" smtClean="0">
                <a:solidFill>
                  <a:schemeClr val="bg1"/>
                </a:solidFill>
                <a:effectLst/>
              </a:rPr>
            </a:br>
            <a:r>
              <a:rPr lang="en-US" sz="1400" dirty="0">
                <a:solidFill>
                  <a:schemeClr val="bg1"/>
                </a:solidFill>
                <a:effectLst/>
                <a:latin typeface="Baskerville Old Face" panose="02020602080505020303" pitchFamily="18" charset="0"/>
              </a:rPr>
              <a:t/>
            </a:r>
            <a:br>
              <a:rPr lang="en-US" sz="1400" dirty="0">
                <a:solidFill>
                  <a:schemeClr val="bg1"/>
                </a:solidFill>
                <a:effectLst/>
                <a:latin typeface="Baskerville Old Face" panose="02020602080505020303" pitchFamily="18" charset="0"/>
              </a:rPr>
            </a:br>
            <a:r>
              <a:rPr lang="en-US" sz="1800" dirty="0" smtClean="0">
                <a:solidFill>
                  <a:schemeClr val="bg1"/>
                </a:solidFill>
                <a:effectLst/>
              </a:rPr>
              <a:t>These </a:t>
            </a:r>
            <a:r>
              <a:rPr lang="en-US" sz="1800" dirty="0">
                <a:solidFill>
                  <a:schemeClr val="bg1"/>
                </a:solidFill>
                <a:effectLst/>
              </a:rPr>
              <a:t>two lots are approximately 1.1 acres of native grasses with no improvements. Located off the beaten path and bordering range land on two sides of the property. Restrictive covenants are available upon </a:t>
            </a:r>
            <a:r>
              <a:rPr lang="en-US" sz="1800" dirty="0" smtClean="0">
                <a:solidFill>
                  <a:schemeClr val="bg1"/>
                </a:solidFill>
                <a:effectLst/>
              </a:rPr>
              <a:t>request.</a:t>
            </a:r>
            <a:r>
              <a:rPr lang="en-US" sz="1400" dirty="0" smtClean="0">
                <a:solidFill>
                  <a:schemeClr val="bg1"/>
                </a:solidFill>
                <a:effectLst/>
                <a:latin typeface="Baskerville Old Face" panose="02020602080505020303" pitchFamily="18" charset="0"/>
              </a:rPr>
              <a:t/>
            </a:r>
            <a:br>
              <a:rPr lang="en-US" sz="1400" dirty="0" smtClean="0">
                <a:solidFill>
                  <a:schemeClr val="bg1"/>
                </a:solidFill>
                <a:effectLst/>
                <a:latin typeface="Baskerville Old Face" panose="02020602080505020303" pitchFamily="18" charset="0"/>
              </a:rPr>
            </a:br>
            <a:r>
              <a:rPr lang="en-US" sz="1400" dirty="0">
                <a:solidFill>
                  <a:schemeClr val="bg1"/>
                </a:solidFill>
                <a:effectLst/>
                <a:latin typeface="Baskerville Old Face" panose="02020602080505020303" pitchFamily="18" charset="0"/>
              </a:rPr>
              <a:t/>
            </a:r>
            <a:br>
              <a:rPr lang="en-US" sz="1400" dirty="0">
                <a:solidFill>
                  <a:schemeClr val="bg1"/>
                </a:solidFill>
                <a:effectLst/>
                <a:latin typeface="Baskerville Old Face" panose="02020602080505020303" pitchFamily="18" charset="0"/>
              </a:rPr>
            </a:br>
            <a:endParaRPr lang="en-US" sz="1400" dirty="0">
              <a:solidFill>
                <a:schemeClr val="bg1"/>
              </a:solidFill>
              <a:effectLst/>
              <a:latin typeface="Baskerville Old Face" panose="02020602080505020303" pitchFamily="18" charset="0"/>
            </a:endParaRPr>
          </a:p>
        </p:txBody>
      </p:sp>
      <p:sp>
        <p:nvSpPr>
          <p:cNvPr id="4" name="TextBox 3"/>
          <p:cNvSpPr txBox="1"/>
          <p:nvPr/>
        </p:nvSpPr>
        <p:spPr>
          <a:xfrm>
            <a:off x="0" y="1"/>
            <a:ext cx="9155856" cy="1384995"/>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2800" b="1" cap="all" dirty="0"/>
              <a:t>2 BARE </a:t>
            </a:r>
            <a:r>
              <a:rPr lang="en-US" sz="2800" b="1" cap="all" dirty="0" smtClean="0"/>
              <a:t>LOTS</a:t>
            </a:r>
          </a:p>
          <a:p>
            <a:pPr algn="ctr"/>
            <a:r>
              <a:rPr lang="en-US" sz="2800" b="1" cap="all" dirty="0" smtClean="0"/>
              <a:t>KRAUSE’S </a:t>
            </a:r>
            <a:r>
              <a:rPr lang="en-US" sz="2800" b="1" cap="all" dirty="0"/>
              <a:t>ADDITION TO CALAMUS COUNTRY ACRES – GARFIELD </a:t>
            </a:r>
            <a:r>
              <a:rPr lang="en-US" sz="2800" b="1" cap="all" dirty="0" smtClean="0"/>
              <a:t>Co.</a:t>
            </a:r>
            <a:endParaRPr lang="en-US" sz="2800" b="1" u="sng" dirty="0" smtClean="0">
              <a:latin typeface="Baskerville Old Face" panose="02020602080505020303" pitchFamily="18" charset="0"/>
              <a:cs typeface="Aharoni" panose="02010803020104030203" pitchFamily="2" charset="-79"/>
            </a:endParaRPr>
          </a:p>
        </p:txBody>
      </p:sp>
      <p:cxnSp>
        <p:nvCxnSpPr>
          <p:cNvPr id="18" name="Straight Connector 4"/>
          <p:cNvCxnSpPr/>
          <p:nvPr/>
        </p:nvCxnSpPr>
        <p:spPr>
          <a:xfrm>
            <a:off x="8948240" y="5732978"/>
            <a:ext cx="0" cy="758084"/>
          </a:xfrm>
          <a:prstGeom prst="straightConnector1">
            <a:avLst/>
          </a:prstGeom>
          <a:noFill/>
          <a:ln w="28575">
            <a:solidFill>
              <a:srgbClr val="FF0000"/>
            </a:solidFill>
            <a:prstDash val="solid"/>
          </a:ln>
        </p:spPr>
      </p:cxnSp>
      <p:cxnSp>
        <p:nvCxnSpPr>
          <p:cNvPr id="19" name="Straight Connector 3"/>
          <p:cNvCxnSpPr/>
          <p:nvPr/>
        </p:nvCxnSpPr>
        <p:spPr>
          <a:xfrm flipH="1">
            <a:off x="8629011" y="5732974"/>
            <a:ext cx="435051" cy="0"/>
          </a:xfrm>
          <a:prstGeom prst="straightConnector1">
            <a:avLst/>
          </a:prstGeom>
          <a:noFill/>
          <a:ln w="28575">
            <a:solidFill>
              <a:srgbClr val="FF0000"/>
            </a:solidFill>
            <a:prstDash val="solid"/>
          </a:ln>
        </p:spPr>
      </p:cxnSp>
      <p:cxnSp>
        <p:nvCxnSpPr>
          <p:cNvPr id="20" name="Straight Connector 2"/>
          <p:cNvCxnSpPr/>
          <p:nvPr/>
        </p:nvCxnSpPr>
        <p:spPr>
          <a:xfrm flipV="1">
            <a:off x="6761272" y="5438291"/>
            <a:ext cx="877615" cy="311688"/>
          </a:xfrm>
          <a:prstGeom prst="straightConnector1">
            <a:avLst/>
          </a:prstGeom>
          <a:noFill/>
          <a:ln w="28575">
            <a:solidFill>
              <a:srgbClr val="FF0000"/>
            </a:solidFill>
            <a:prstDash val="solid"/>
          </a:ln>
        </p:spPr>
      </p:cxnSp>
      <p:cxnSp>
        <p:nvCxnSpPr>
          <p:cNvPr id="21" name="Straight Connector 1"/>
          <p:cNvCxnSpPr/>
          <p:nvPr/>
        </p:nvCxnSpPr>
        <p:spPr>
          <a:xfrm flipH="1" flipV="1">
            <a:off x="7638887" y="5433546"/>
            <a:ext cx="990124" cy="297179"/>
          </a:xfrm>
          <a:prstGeom prst="straightConnector1">
            <a:avLst/>
          </a:prstGeom>
          <a:noFill/>
          <a:ln w="28575">
            <a:solidFill>
              <a:srgbClr val="FF0000"/>
            </a:solidFill>
            <a:prstDash val="solid"/>
          </a:ln>
        </p:spPr>
      </p:cxnSp>
      <p:sp>
        <p:nvSpPr>
          <p:cNvPr id="22" name="TextBox 21"/>
          <p:cNvSpPr txBox="1"/>
          <p:nvPr/>
        </p:nvSpPr>
        <p:spPr>
          <a:xfrm>
            <a:off x="6737560" y="5742946"/>
            <a:ext cx="2219984" cy="1107996"/>
          </a:xfrm>
          <a:prstGeom prst="rect">
            <a:avLst/>
          </a:prstGeom>
          <a:noFill/>
        </p:spPr>
        <p:txBody>
          <a:bodyPr wrap="square" rtlCol="0">
            <a:spAutoFit/>
          </a:bodyPr>
          <a:lstStyle/>
          <a:p>
            <a:pPr algn="ctr"/>
            <a:r>
              <a:rPr lang="en-US" sz="1100" b="1" dirty="0" smtClean="0">
                <a:latin typeface="Baskerville Old Face" panose="02020602080505020303" pitchFamily="18" charset="0"/>
                <a:cs typeface="Aharoni" panose="02010803020104030203" pitchFamily="2" charset="-79"/>
              </a:rPr>
              <a:t>Cabin Realty &amp; Ag Services</a:t>
            </a:r>
          </a:p>
          <a:p>
            <a:pPr algn="ctr"/>
            <a:r>
              <a:rPr lang="en-US" sz="1100" dirty="0" smtClean="0">
                <a:latin typeface="Baskerville Old Face" panose="02020602080505020303" pitchFamily="18" charset="0"/>
                <a:cs typeface="Aharoni" panose="02010803020104030203" pitchFamily="2" charset="-79"/>
              </a:rPr>
              <a:t>Real Estate Sale &amp; Management</a:t>
            </a:r>
          </a:p>
          <a:p>
            <a:pPr algn="ctr"/>
            <a:r>
              <a:rPr lang="en-US" sz="1100" dirty="0" smtClean="0">
                <a:latin typeface="Baskerville Old Face" panose="02020602080505020303" pitchFamily="18" charset="0"/>
                <a:cs typeface="Aharoni" panose="02010803020104030203" pitchFamily="2" charset="-79"/>
              </a:rPr>
              <a:t>Michele Usasz, Broker</a:t>
            </a:r>
          </a:p>
          <a:p>
            <a:pPr algn="ctr"/>
            <a:r>
              <a:rPr lang="en-US" sz="1100" dirty="0" smtClean="0">
                <a:latin typeface="Baskerville Old Face" panose="02020602080505020303" pitchFamily="18" charset="0"/>
                <a:cs typeface="Aharoni" panose="02010803020104030203" pitchFamily="2" charset="-79"/>
              </a:rPr>
              <a:t>Terry K. Held, Associate Broker</a:t>
            </a:r>
          </a:p>
          <a:p>
            <a:pPr algn="ctr"/>
            <a:r>
              <a:rPr lang="en-US" sz="1100" dirty="0" smtClean="0">
                <a:latin typeface="Baskerville Old Face" panose="02020602080505020303" pitchFamily="18" charset="0"/>
                <a:cs typeface="Aharoni" panose="02010803020104030203" pitchFamily="2" charset="-79"/>
              </a:rPr>
              <a:t>Office: 308-346-4425</a:t>
            </a:r>
          </a:p>
          <a:p>
            <a:pPr algn="ctr"/>
            <a:r>
              <a:rPr lang="en-US" sz="1100" b="1" dirty="0" smtClean="0">
                <a:latin typeface="Baskerville Old Face" panose="02020602080505020303" pitchFamily="18" charset="0"/>
                <a:cs typeface="Aharoni" panose="02010803020104030203" pitchFamily="2" charset="-79"/>
              </a:rPr>
              <a:t>www. CabinRealtyAgServices.com</a:t>
            </a:r>
          </a:p>
        </p:txBody>
      </p:sp>
    </p:spTree>
    <p:extLst>
      <p:ext uri="{BB962C8B-B14F-4D97-AF65-F5344CB8AC3E}">
        <p14:creationId xmlns:p14="http://schemas.microsoft.com/office/powerpoint/2010/main" val="230371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230</TotalTime>
  <Words>43</Words>
  <Application>Microsoft Office PowerPoint</Application>
  <PresentationFormat>On-screen Show (4:3)</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Foundry</vt:lpstr>
      <vt:lpstr>List Price:           $30,000.00 Real Estate Taxes:               2017              $158.06  Contact:   Michele Usasz   308.750.0522  These two lots are approximately 1.1 acres of native grasses with no improvements. Located off the beaten path and bordering range land on two sides of the property. Restrictive covenants are available upon request.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Main</cp:lastModifiedBy>
  <cp:revision>26</cp:revision>
  <cp:lastPrinted>2017-11-30T17:14:31Z</cp:lastPrinted>
  <dcterms:created xsi:type="dcterms:W3CDTF">2016-05-10T18:31:09Z</dcterms:created>
  <dcterms:modified xsi:type="dcterms:W3CDTF">2018-03-12T19:24:17Z</dcterms:modified>
</cp:coreProperties>
</file>