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9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2A9D5DAD-18B3-4A55-9691-3C7D966F1D29}" type="datetimeFigureOut">
              <a:rPr lang="en-US" smtClean="0"/>
              <a:t>4/17/2019</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F839F1FB-27C2-49B4-9AA6-BE5B01A08C5B}" type="slidenum">
              <a:rPr lang="en-US" smtClean="0"/>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A9D5DAD-18B3-4A55-9691-3C7D966F1D29}" type="datetimeFigureOut">
              <a:rPr lang="en-US" smtClean="0"/>
              <a:t>4/17/2019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839F1FB-27C2-49B4-9AA6-BE5B01A08C5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A9D5DAD-18B3-4A55-9691-3C7D966F1D29}" type="datetimeFigureOut">
              <a:rPr lang="en-US" smtClean="0"/>
              <a:t>4/17/2019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839F1FB-27C2-49B4-9AA6-BE5B01A08C5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A9D5DAD-18B3-4A55-9691-3C7D966F1D29}" type="datetimeFigureOut">
              <a:rPr lang="en-US" smtClean="0"/>
              <a:t>4/17/2019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839F1FB-27C2-49B4-9AA6-BE5B01A08C5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2A9D5DAD-18B3-4A55-9691-3C7D966F1D29}" type="datetimeFigureOut">
              <a:rPr lang="en-US" smtClean="0"/>
              <a:t>4/17/2019</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F839F1FB-27C2-49B4-9AA6-BE5B01A08C5B}" type="slidenum">
              <a:rPr lang="en-US" smtClean="0"/>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A9D5DAD-18B3-4A55-9691-3C7D966F1D29}" type="datetimeFigureOut">
              <a:rPr lang="en-US" smtClean="0"/>
              <a:t>4/17/2019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F839F1FB-27C2-49B4-9AA6-BE5B01A08C5B}" type="slidenum">
              <a:rPr lang="en-US" smtClean="0"/>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A9D5DAD-18B3-4A55-9691-3C7D966F1D29}" type="datetimeFigureOut">
              <a:rPr lang="en-US" smtClean="0"/>
              <a:t>4/17/2019</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F839F1FB-27C2-49B4-9AA6-BE5B01A08C5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A9D5DAD-18B3-4A55-9691-3C7D966F1D29}" type="datetimeFigureOut">
              <a:rPr lang="en-US" smtClean="0"/>
              <a:t>4/17/2019</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F839F1FB-27C2-49B4-9AA6-BE5B01A08C5B}" type="slidenum">
              <a:rPr lang="en-US" smtClean="0"/>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2A9D5DAD-18B3-4A55-9691-3C7D966F1D29}" type="datetimeFigureOut">
              <a:rPr lang="en-US" smtClean="0"/>
              <a:t>4/17/2019</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F839F1FB-27C2-49B4-9AA6-BE5B01A08C5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2A9D5DAD-18B3-4A55-9691-3C7D966F1D29}" type="datetimeFigureOut">
              <a:rPr lang="en-US" smtClean="0"/>
              <a:t>4/17/2019</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F839F1FB-27C2-49B4-9AA6-BE5B01A08C5B}" type="slidenum">
              <a:rPr lang="en-US" smtClean="0"/>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2A9D5DAD-18B3-4A55-9691-3C7D966F1D29}" type="datetimeFigureOut">
              <a:rPr lang="en-US" smtClean="0"/>
              <a:t>4/17/2019</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F839F1FB-27C2-49B4-9AA6-BE5B01A08C5B}" type="slidenum">
              <a:rPr lang="en-US" smtClean="0"/>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2A9D5DAD-18B3-4A55-9691-3C7D966F1D29}" type="datetimeFigureOut">
              <a:rPr lang="en-US" smtClean="0"/>
              <a:t>4/17/2019</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F839F1FB-27C2-49B4-9AA6-BE5B01A08C5B}" type="slidenum">
              <a:rPr lang="en-US" smtClean="0"/>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42665" y="0"/>
            <a:ext cx="4697247" cy="3522935"/>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4442665" cy="3522935"/>
          </a:xfrm>
          <a:prstGeom prst="rect">
            <a:avLst/>
          </a:prstGeom>
        </p:spPr>
      </p:pic>
      <p:sp>
        <p:nvSpPr>
          <p:cNvPr id="2" name="Title 1"/>
          <p:cNvSpPr>
            <a:spLocks noGrp="1"/>
          </p:cNvSpPr>
          <p:nvPr>
            <p:ph type="ctrTitle"/>
          </p:nvPr>
        </p:nvSpPr>
        <p:spPr>
          <a:xfrm>
            <a:off x="2932" y="3522934"/>
            <a:ext cx="4797668" cy="3335065"/>
          </a:xfrm>
          <a:solidFill>
            <a:schemeClr val="tx1"/>
          </a:solidFill>
        </p:spPr>
        <p:txBody>
          <a:bodyPr anchor="t">
            <a:normAutofit/>
          </a:bodyPr>
          <a:lstStyle/>
          <a:p>
            <a:pPr algn="ctr"/>
            <a:r>
              <a:rPr lang="en-US" sz="1300" b="1" dirty="0">
                <a:solidFill>
                  <a:schemeClr val="bg1"/>
                </a:solidFill>
                <a:effectLst/>
                <a:cs typeface="Aharoni" panose="02010803020104030203" pitchFamily="2" charset="-79"/>
              </a:rPr>
              <a:t>This acreage is a one of a kind scenic get-a-way with great access and huge potential.  Location, Location, Location and this homestead offers highway access, walking distance to all the amenities that Keller Park State Recreation Area and Bone Creek offer, secluded canyon views, and additional acres for your outdoor lifestyle.  If you need room for livestock the property offers multiple grazing units, and handling facilities equipped with stalls, tack storage, and pens.  A log cabin bunkhouse provides additional living space with a built in sauna.  This North Central Nebraska acreage has opportunities that are endless to any outdoor enthusiast. Don't miss out this </a:t>
            </a:r>
            <a:r>
              <a:rPr lang="en-US" sz="1300" b="1" dirty="0" smtClean="0">
                <a:solidFill>
                  <a:schemeClr val="bg1"/>
                </a:solidFill>
                <a:effectLst/>
                <a:cs typeface="Aharoni" panose="02010803020104030203" pitchFamily="2" charset="-79"/>
              </a:rPr>
              <a:t>summer!</a:t>
            </a:r>
            <a:br>
              <a:rPr lang="en-US" sz="1300" b="1" dirty="0" smtClean="0">
                <a:solidFill>
                  <a:schemeClr val="bg1"/>
                </a:solidFill>
                <a:effectLst/>
                <a:cs typeface="Aharoni" panose="02010803020104030203" pitchFamily="2" charset="-79"/>
              </a:rPr>
            </a:br>
            <a:r>
              <a:rPr lang="en-US" sz="1300" b="1" dirty="0" smtClean="0">
                <a:solidFill>
                  <a:schemeClr val="bg1"/>
                </a:solidFill>
                <a:effectLst/>
                <a:cs typeface="Aharoni" panose="02010803020104030203" pitchFamily="2" charset="-79"/>
              </a:rPr>
              <a:t>Call </a:t>
            </a:r>
            <a:r>
              <a:rPr lang="en-US" sz="1300" b="1" dirty="0">
                <a:solidFill>
                  <a:schemeClr val="bg1"/>
                </a:solidFill>
                <a:effectLst/>
                <a:cs typeface="Aharoni" panose="02010803020104030203" pitchFamily="2" charset="-79"/>
              </a:rPr>
              <a:t>for your private tour today</a:t>
            </a:r>
            <a:r>
              <a:rPr lang="en-US" sz="1300" b="1" dirty="0" smtClean="0">
                <a:solidFill>
                  <a:schemeClr val="bg1"/>
                </a:solidFill>
                <a:effectLst/>
                <a:cs typeface="Aharoni" panose="02010803020104030203" pitchFamily="2" charset="-79"/>
              </a:rPr>
              <a:t>!</a:t>
            </a:r>
            <a:r>
              <a:rPr lang="en-US" sz="2400" b="1" dirty="0">
                <a:solidFill>
                  <a:schemeClr val="bg1"/>
                </a:solidFill>
                <a:effectLst/>
                <a:cs typeface="Aharoni" panose="02010803020104030203" pitchFamily="2" charset="-79"/>
              </a:rPr>
              <a:t/>
            </a:r>
            <a:br>
              <a:rPr lang="en-US" sz="2400" b="1" dirty="0">
                <a:solidFill>
                  <a:schemeClr val="bg1"/>
                </a:solidFill>
                <a:effectLst/>
                <a:cs typeface="Aharoni" panose="02010803020104030203" pitchFamily="2" charset="-79"/>
              </a:rPr>
            </a:br>
            <a:r>
              <a:rPr lang="en-US" sz="2000" b="1" dirty="0" smtClean="0">
                <a:solidFill>
                  <a:schemeClr val="bg1"/>
                </a:solidFill>
                <a:effectLst/>
                <a:cs typeface="Aharoni" panose="02010803020104030203" pitchFamily="2" charset="-79"/>
              </a:rPr>
              <a:t>Erik </a:t>
            </a:r>
            <a:r>
              <a:rPr lang="en-US" sz="2000" b="1" dirty="0" err="1" smtClean="0">
                <a:solidFill>
                  <a:schemeClr val="bg1"/>
                </a:solidFill>
                <a:effectLst/>
                <a:cs typeface="Aharoni" panose="02010803020104030203" pitchFamily="2" charset="-79"/>
              </a:rPr>
              <a:t>Schwager</a:t>
            </a:r>
            <a:r>
              <a:rPr lang="en-US" sz="2000" b="1" dirty="0">
                <a:solidFill>
                  <a:schemeClr val="bg1"/>
                </a:solidFill>
                <a:effectLst/>
                <a:cs typeface="Aharoni" panose="02010803020104030203" pitchFamily="2" charset="-79"/>
              </a:rPr>
              <a:t>	</a:t>
            </a:r>
            <a:r>
              <a:rPr lang="en-US" sz="2000" b="1" dirty="0" smtClean="0">
                <a:solidFill>
                  <a:schemeClr val="bg1"/>
                </a:solidFill>
                <a:effectLst/>
                <a:cs typeface="Aharoni" panose="02010803020104030203" pitchFamily="2" charset="-79"/>
              </a:rPr>
              <a:t>	308-750-0345</a:t>
            </a:r>
            <a:endParaRPr lang="en-US" sz="2000" dirty="0">
              <a:solidFill>
                <a:schemeClr val="bg1"/>
              </a:solidFill>
              <a:effectLst/>
            </a:endParaRPr>
          </a:p>
        </p:txBody>
      </p:sp>
      <p:sp>
        <p:nvSpPr>
          <p:cNvPr id="4" name="TextBox 3"/>
          <p:cNvSpPr txBox="1"/>
          <p:nvPr/>
        </p:nvSpPr>
        <p:spPr>
          <a:xfrm>
            <a:off x="-1" y="2866520"/>
            <a:ext cx="9135599" cy="64633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3600" b="1" u="sng" dirty="0" smtClean="0">
                <a:latin typeface="Baskerville Old Face" panose="02020602080505020303" pitchFamily="18" charset="0"/>
                <a:cs typeface="Aharoni" panose="02010803020104030203" pitchFamily="2" charset="-79"/>
              </a:rPr>
              <a:t>60.9 +/- Acres 43537 Teal Rd Long Pine, </a:t>
            </a:r>
            <a:r>
              <a:rPr lang="en-US" sz="3600" b="1" u="sng" dirty="0" smtClean="0">
                <a:latin typeface="Baskerville Old Face" panose="02020602080505020303" pitchFamily="18" charset="0"/>
                <a:cs typeface="Aharoni" panose="02010803020104030203" pitchFamily="2" charset="-79"/>
              </a:rPr>
              <a:t>NE</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7247" y="3522935"/>
            <a:ext cx="4446753" cy="3335065"/>
          </a:xfrm>
          <a:prstGeom prst="rect">
            <a:avLst/>
          </a:prstGeom>
        </p:spPr>
      </p:pic>
      <p:cxnSp>
        <p:nvCxnSpPr>
          <p:cNvPr id="18" name="Straight Connector 4"/>
          <p:cNvCxnSpPr/>
          <p:nvPr/>
        </p:nvCxnSpPr>
        <p:spPr>
          <a:xfrm>
            <a:off x="8857590" y="5112264"/>
            <a:ext cx="0" cy="1010778"/>
          </a:xfrm>
          <a:prstGeom prst="straightConnector1">
            <a:avLst/>
          </a:prstGeom>
          <a:noFill/>
          <a:ln w="28575">
            <a:solidFill>
              <a:srgbClr val="FF0000"/>
            </a:solidFill>
            <a:prstDash val="solid"/>
          </a:ln>
        </p:spPr>
      </p:cxnSp>
      <p:cxnSp>
        <p:nvCxnSpPr>
          <p:cNvPr id="19" name="Straight Connector 3"/>
          <p:cNvCxnSpPr/>
          <p:nvPr/>
        </p:nvCxnSpPr>
        <p:spPr>
          <a:xfrm flipH="1">
            <a:off x="8538350" y="5112264"/>
            <a:ext cx="580074" cy="0"/>
          </a:xfrm>
          <a:prstGeom prst="straightConnector1">
            <a:avLst/>
          </a:prstGeom>
          <a:noFill/>
          <a:ln w="28575">
            <a:solidFill>
              <a:srgbClr val="FF0000"/>
            </a:solidFill>
            <a:prstDash val="solid"/>
          </a:ln>
        </p:spPr>
      </p:cxnSp>
      <p:cxnSp>
        <p:nvCxnSpPr>
          <p:cNvPr id="20" name="Straight Connector 2"/>
          <p:cNvCxnSpPr/>
          <p:nvPr/>
        </p:nvCxnSpPr>
        <p:spPr>
          <a:xfrm flipV="1">
            <a:off x="6052120" y="4716026"/>
            <a:ext cx="1170153" cy="415582"/>
          </a:xfrm>
          <a:prstGeom prst="straightConnector1">
            <a:avLst/>
          </a:prstGeom>
          <a:noFill/>
          <a:ln w="28575">
            <a:solidFill>
              <a:srgbClr val="FF0000"/>
            </a:solidFill>
            <a:prstDash val="solid"/>
          </a:ln>
        </p:spPr>
      </p:cxnSp>
      <p:cxnSp>
        <p:nvCxnSpPr>
          <p:cNvPr id="21" name="Straight Connector 1"/>
          <p:cNvCxnSpPr/>
          <p:nvPr/>
        </p:nvCxnSpPr>
        <p:spPr>
          <a:xfrm flipH="1" flipV="1">
            <a:off x="7218185" y="4716025"/>
            <a:ext cx="1320165" cy="396240"/>
          </a:xfrm>
          <a:prstGeom prst="straightConnector1">
            <a:avLst/>
          </a:prstGeom>
          <a:noFill/>
          <a:ln w="28575">
            <a:solidFill>
              <a:srgbClr val="FF0000"/>
            </a:solidFill>
            <a:prstDash val="solid"/>
          </a:ln>
        </p:spPr>
      </p:cxnSp>
      <p:sp>
        <p:nvSpPr>
          <p:cNvPr id="22" name="TextBox 21"/>
          <p:cNvSpPr txBox="1"/>
          <p:nvPr/>
        </p:nvSpPr>
        <p:spPr>
          <a:xfrm>
            <a:off x="5715000" y="5131608"/>
            <a:ext cx="3352800" cy="1169551"/>
          </a:xfrm>
          <a:prstGeom prst="rect">
            <a:avLst/>
          </a:prstGeom>
          <a:noFill/>
        </p:spPr>
        <p:txBody>
          <a:bodyPr wrap="square" rtlCol="0">
            <a:spAutoFit/>
          </a:bodyPr>
          <a:lstStyle/>
          <a:p>
            <a:pPr algn="ctr"/>
            <a:r>
              <a:rPr lang="en-US" sz="1600" b="1" dirty="0" smtClean="0">
                <a:latin typeface="Baskerville Old Face" panose="02020602080505020303" pitchFamily="18" charset="0"/>
                <a:cs typeface="Aharoni" panose="02010803020104030203" pitchFamily="2" charset="-79"/>
              </a:rPr>
              <a:t>Cabin Realty &amp; Ag Services, Inc.</a:t>
            </a:r>
          </a:p>
          <a:p>
            <a:pPr algn="ctr"/>
            <a:r>
              <a:rPr lang="en-US" sz="1350" dirty="0" smtClean="0">
                <a:latin typeface="Baskerville Old Face" panose="02020602080505020303" pitchFamily="18" charset="0"/>
                <a:cs typeface="Aharoni" panose="02010803020104030203" pitchFamily="2" charset="-79"/>
              </a:rPr>
              <a:t>Real Estate Sale &amp; Management</a:t>
            </a:r>
          </a:p>
          <a:p>
            <a:pPr algn="ctr"/>
            <a:r>
              <a:rPr lang="en-US" sz="1350" dirty="0" smtClean="0">
                <a:latin typeface="Baskerville Old Face" panose="02020602080505020303" pitchFamily="18" charset="0"/>
                <a:cs typeface="Aharoni" panose="02010803020104030203" pitchFamily="2" charset="-79"/>
              </a:rPr>
              <a:t>Michele </a:t>
            </a:r>
            <a:r>
              <a:rPr lang="en-US" sz="1350" dirty="0" err="1" smtClean="0">
                <a:latin typeface="Baskerville Old Face" panose="02020602080505020303" pitchFamily="18" charset="0"/>
                <a:cs typeface="Aharoni" panose="02010803020104030203" pitchFamily="2" charset="-79"/>
              </a:rPr>
              <a:t>Usasz</a:t>
            </a:r>
            <a:r>
              <a:rPr lang="en-US" sz="1350" dirty="0" smtClean="0">
                <a:latin typeface="Baskerville Old Face" panose="02020602080505020303" pitchFamily="18" charset="0"/>
                <a:cs typeface="Aharoni" panose="02010803020104030203" pitchFamily="2" charset="-79"/>
              </a:rPr>
              <a:t>-Wells, Broker</a:t>
            </a:r>
          </a:p>
          <a:p>
            <a:pPr algn="ctr"/>
            <a:r>
              <a:rPr lang="en-US" sz="1350" dirty="0" smtClean="0">
                <a:latin typeface="Baskerville Old Face" panose="02020602080505020303" pitchFamily="18" charset="0"/>
                <a:cs typeface="Aharoni" panose="02010803020104030203" pitchFamily="2" charset="-79"/>
              </a:rPr>
              <a:t>Office: 308-346-4425</a:t>
            </a:r>
          </a:p>
          <a:p>
            <a:pPr algn="ctr"/>
            <a:r>
              <a:rPr lang="en-US" sz="1350" b="1" dirty="0" smtClean="0">
                <a:latin typeface="Baskerville Old Face" panose="02020602080505020303" pitchFamily="18" charset="0"/>
                <a:cs typeface="Aharoni" panose="02010803020104030203" pitchFamily="2" charset="-79"/>
              </a:rPr>
              <a:t>www. CabinRealtyAgServices.com</a:t>
            </a:r>
          </a:p>
        </p:txBody>
      </p:sp>
    </p:spTree>
    <p:extLst>
      <p:ext uri="{BB962C8B-B14F-4D97-AF65-F5344CB8AC3E}">
        <p14:creationId xmlns:p14="http://schemas.microsoft.com/office/powerpoint/2010/main" val="2303710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318</TotalTime>
  <Words>152</Words>
  <Application>Microsoft Office PowerPoint</Application>
  <PresentationFormat>On-screen Show (4:3)</PresentationFormat>
  <Paragraphs>7</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Foundry</vt:lpstr>
      <vt:lpstr>This acreage is a one of a kind scenic get-a-way with great access and huge potential.  Location, Location, Location and this homestead offers highway access, walking distance to all the amenities that Keller Park State Recreation Area and Bone Creek offer, secluded canyon views, and additional acres for your outdoor lifestyle.  If you need room for livestock the property offers multiple grazing units, and handling facilities equipped with stalls, tack storage, and pens.  A log cabin bunkhouse provides additional living space with a built in sauna.  This North Central Nebraska acreage has opportunities that are endless to any outdoor enthusiast. Don't miss out this summer! Call for your private tour today! Erik Schwager  308-750-0345</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List Price: $315,000.00 Real Estate Taxes: 2015 - $1,419.52 Contact: Colten Marsh - 402.709.7253 Legal Description: A tract of land located in the Southwest Quarter; a tract located in the southwest corner of the Southeast Quarter and part of the South Half of the Southeast Quarter lying west of old HWY 14, ALL in Section 20, Township 25 North, Range 6 West of the 6th P.M., Antelope County, Nebraska.  Location/Description: Approximately one mile south of Neligh on old HWY 14 and west 1/2 mile on 848th Road to subject property marked by Cabin Realty &amp; Ag Services signs.  Comments: This property offers a unique opportunity to obtain a main house and a rental property. The main house is 1,526 sq feet with 3 bedroom, 2 bath, 1/3 basement, and a 2 car attached garage. Rental house is 984 sq feet with 2 bedroom, 1 bath and a 2 car attached garage. This acreage includes many mature trees and a pond making the property appealing to the avid hunter and fisherman . There is a 30 by 60 open front pole shed and fish in the pond! For more information or to see the property give Colten a call!</dc:title>
  <dc:creator>Main</dc:creator>
  <cp:lastModifiedBy>Main</cp:lastModifiedBy>
  <cp:revision>31</cp:revision>
  <cp:lastPrinted>2017-03-24T14:32:43Z</cp:lastPrinted>
  <dcterms:created xsi:type="dcterms:W3CDTF">2016-05-10T18:31:09Z</dcterms:created>
  <dcterms:modified xsi:type="dcterms:W3CDTF">2019-04-17T21:10:42Z</dcterms:modified>
</cp:coreProperties>
</file>