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9144000" cy="6858000" type="screen4x3"/>
  <p:notesSz cx="7010400" cy="9296400"/>
  <p:defaultText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10" d="100"/>
          <a:sy n="110" d="100"/>
        </p:scale>
        <p:origin x="-169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1F4ACF-7C34-461E-AAE7-6C374DAF7714}" type="datetimeFigureOut">
              <a:rPr lang="en-US" smtClean="0"/>
              <a:t>2/26/2018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893A661-AF0E-4233-B6A1-1389E54CE509}" type="slidenum">
              <a:rPr lang="en-US" smtClean="0"/>
              <a:t>‹#›</a:t>
            </a:fld>
            <a:endParaRPr lang="en-US"/>
          </a:p>
        </p:txBody>
      </p:sp>
    </p:spTree>
    <p:extLst>
      <p:ext uri="{BB962C8B-B14F-4D97-AF65-F5344CB8AC3E}">
        <p14:creationId xmlns:p14="http://schemas.microsoft.com/office/powerpoint/2010/main" val="3178255006"/>
      </p:ext>
    </p:extLst>
  </p:cSld>
  <p:clrMap bg1="lt1" tx1="dk1" bg2="lt2" tx2="dk2" accent1="accent1" accent2="accent2" accent3="accent3" accent4="accent4" accent5="accent5" accent6="accent6" hlink="hlink" folHlink="folHlink"/>
  <p:notesStyle>
    <a:lvl1pPr marL="0" algn="l" defTabSz="914211" rtl="0" eaLnBrk="1" latinLnBrk="0" hangingPunct="1">
      <a:defRPr sz="1200" kern="1200">
        <a:solidFill>
          <a:schemeClr val="tx1"/>
        </a:solidFill>
        <a:latin typeface="+mn-lt"/>
        <a:ea typeface="+mn-ea"/>
        <a:cs typeface="+mn-cs"/>
      </a:defRPr>
    </a:lvl1pPr>
    <a:lvl2pPr marL="457106" algn="l" defTabSz="914211" rtl="0" eaLnBrk="1" latinLnBrk="0" hangingPunct="1">
      <a:defRPr sz="1200" kern="1200">
        <a:solidFill>
          <a:schemeClr val="tx1"/>
        </a:solidFill>
        <a:latin typeface="+mn-lt"/>
        <a:ea typeface="+mn-ea"/>
        <a:cs typeface="+mn-cs"/>
      </a:defRPr>
    </a:lvl2pPr>
    <a:lvl3pPr marL="914211" algn="l" defTabSz="914211" rtl="0" eaLnBrk="1" latinLnBrk="0" hangingPunct="1">
      <a:defRPr sz="1200" kern="1200">
        <a:solidFill>
          <a:schemeClr val="tx1"/>
        </a:solidFill>
        <a:latin typeface="+mn-lt"/>
        <a:ea typeface="+mn-ea"/>
        <a:cs typeface="+mn-cs"/>
      </a:defRPr>
    </a:lvl3pPr>
    <a:lvl4pPr marL="1371317" algn="l" defTabSz="914211" rtl="0" eaLnBrk="1" latinLnBrk="0" hangingPunct="1">
      <a:defRPr sz="1200" kern="1200">
        <a:solidFill>
          <a:schemeClr val="tx1"/>
        </a:solidFill>
        <a:latin typeface="+mn-lt"/>
        <a:ea typeface="+mn-ea"/>
        <a:cs typeface="+mn-cs"/>
      </a:defRPr>
    </a:lvl4pPr>
    <a:lvl5pPr marL="1828423" algn="l" defTabSz="914211" rtl="0" eaLnBrk="1" latinLnBrk="0" hangingPunct="1">
      <a:defRPr sz="1200" kern="1200">
        <a:solidFill>
          <a:schemeClr val="tx1"/>
        </a:solidFill>
        <a:latin typeface="+mn-lt"/>
        <a:ea typeface="+mn-ea"/>
        <a:cs typeface="+mn-cs"/>
      </a:defRPr>
    </a:lvl5pPr>
    <a:lvl6pPr marL="2285530" algn="l" defTabSz="914211" rtl="0" eaLnBrk="1" latinLnBrk="0" hangingPunct="1">
      <a:defRPr sz="1200" kern="1200">
        <a:solidFill>
          <a:schemeClr val="tx1"/>
        </a:solidFill>
        <a:latin typeface="+mn-lt"/>
        <a:ea typeface="+mn-ea"/>
        <a:cs typeface="+mn-cs"/>
      </a:defRPr>
    </a:lvl6pPr>
    <a:lvl7pPr marL="2742636" algn="l" defTabSz="914211" rtl="0" eaLnBrk="1" latinLnBrk="0" hangingPunct="1">
      <a:defRPr sz="1200" kern="1200">
        <a:solidFill>
          <a:schemeClr val="tx1"/>
        </a:solidFill>
        <a:latin typeface="+mn-lt"/>
        <a:ea typeface="+mn-ea"/>
        <a:cs typeface="+mn-cs"/>
      </a:defRPr>
    </a:lvl7pPr>
    <a:lvl8pPr marL="3199741" algn="l" defTabSz="914211" rtl="0" eaLnBrk="1" latinLnBrk="0" hangingPunct="1">
      <a:defRPr sz="1200" kern="1200">
        <a:solidFill>
          <a:schemeClr val="tx1"/>
        </a:solidFill>
        <a:latin typeface="+mn-lt"/>
        <a:ea typeface="+mn-ea"/>
        <a:cs typeface="+mn-cs"/>
      </a:defRPr>
    </a:lvl8pPr>
    <a:lvl9pPr marL="3656847" algn="l" defTabSz="91421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1" indent="0" algn="ctr">
              <a:buNone/>
              <a:defRPr>
                <a:solidFill>
                  <a:schemeClr val="tx1">
                    <a:tint val="75000"/>
                  </a:schemeClr>
                </a:solidFill>
              </a:defRPr>
            </a:lvl3pPr>
            <a:lvl4pPr marL="1371317" indent="0" algn="ctr">
              <a:buNone/>
              <a:defRPr>
                <a:solidFill>
                  <a:schemeClr val="tx1">
                    <a:tint val="75000"/>
                  </a:schemeClr>
                </a:solidFill>
              </a:defRPr>
            </a:lvl4pPr>
            <a:lvl5pPr marL="1828423" indent="0" algn="ctr">
              <a:buNone/>
              <a:defRPr>
                <a:solidFill>
                  <a:schemeClr val="tx1">
                    <a:tint val="75000"/>
                  </a:schemeClr>
                </a:solidFill>
              </a:defRPr>
            </a:lvl5pPr>
            <a:lvl6pPr marL="2285530" indent="0" algn="ctr">
              <a:buNone/>
              <a:defRPr>
                <a:solidFill>
                  <a:schemeClr val="tx1">
                    <a:tint val="75000"/>
                  </a:schemeClr>
                </a:solidFill>
              </a:defRPr>
            </a:lvl6pPr>
            <a:lvl7pPr marL="2742636" indent="0" algn="ctr">
              <a:buNone/>
              <a:defRPr>
                <a:solidFill>
                  <a:schemeClr val="tx1">
                    <a:tint val="75000"/>
                  </a:schemeClr>
                </a:solidFill>
              </a:defRPr>
            </a:lvl7pPr>
            <a:lvl8pPr marL="3199741" indent="0" algn="ctr">
              <a:buNone/>
              <a:defRPr>
                <a:solidFill>
                  <a:schemeClr val="tx1">
                    <a:tint val="75000"/>
                  </a:schemeClr>
                </a:solidFill>
              </a:defRPr>
            </a:lvl8pPr>
            <a:lvl9pPr marL="36568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8072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97789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6371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993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1" indent="0">
              <a:buNone/>
              <a:defRPr sz="1600">
                <a:solidFill>
                  <a:schemeClr val="tx1">
                    <a:tint val="75000"/>
                  </a:schemeClr>
                </a:solidFill>
              </a:defRPr>
            </a:lvl3pPr>
            <a:lvl4pPr marL="1371317" indent="0">
              <a:buNone/>
              <a:defRPr sz="1400">
                <a:solidFill>
                  <a:schemeClr val="tx1">
                    <a:tint val="75000"/>
                  </a:schemeClr>
                </a:solidFill>
              </a:defRPr>
            </a:lvl4pPr>
            <a:lvl5pPr marL="1828423" indent="0">
              <a:buNone/>
              <a:defRPr sz="1400">
                <a:solidFill>
                  <a:schemeClr val="tx1">
                    <a:tint val="75000"/>
                  </a:schemeClr>
                </a:solidFill>
              </a:defRPr>
            </a:lvl5pPr>
            <a:lvl6pPr marL="2285530" indent="0">
              <a:buNone/>
              <a:defRPr sz="1400">
                <a:solidFill>
                  <a:schemeClr val="tx1">
                    <a:tint val="75000"/>
                  </a:schemeClr>
                </a:solidFill>
              </a:defRPr>
            </a:lvl6pPr>
            <a:lvl7pPr marL="2742636" indent="0">
              <a:buNone/>
              <a:defRPr sz="1400">
                <a:solidFill>
                  <a:schemeClr val="tx1">
                    <a:tint val="75000"/>
                  </a:schemeClr>
                </a:solidFill>
              </a:defRPr>
            </a:lvl7pPr>
            <a:lvl8pPr marL="3199741" indent="0">
              <a:buNone/>
              <a:defRPr sz="1400">
                <a:solidFill>
                  <a:schemeClr val="tx1">
                    <a:tint val="75000"/>
                  </a:schemeClr>
                </a:solidFill>
              </a:defRPr>
            </a:lvl8pPr>
            <a:lvl9pPr marL="36568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D5DAD-18B3-4A55-9691-3C7D966F1D29}"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54089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D5DAD-18B3-4A55-9691-3C7D966F1D29}"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397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D5DAD-18B3-4A55-9691-3C7D966F1D29}"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45209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D5DAD-18B3-4A55-9691-3C7D966F1D29}"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4558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5DAD-18B3-4A55-9691-3C7D966F1D29}"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75287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50951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1" indent="0">
              <a:buNone/>
              <a:defRPr sz="2400"/>
            </a:lvl3pPr>
            <a:lvl4pPr marL="1371317" indent="0">
              <a:buNone/>
              <a:defRPr sz="2000"/>
            </a:lvl4pPr>
            <a:lvl5pPr marL="1828423" indent="0">
              <a:buNone/>
              <a:defRPr sz="2000"/>
            </a:lvl5pPr>
            <a:lvl6pPr marL="2285530" indent="0">
              <a:buNone/>
              <a:defRPr sz="2000"/>
            </a:lvl6pPr>
            <a:lvl7pPr marL="2742636" indent="0">
              <a:buNone/>
              <a:defRPr sz="2000"/>
            </a:lvl7pPr>
            <a:lvl8pPr marL="3199741" indent="0">
              <a:buNone/>
              <a:defRPr sz="2000"/>
            </a:lvl8pPr>
            <a:lvl9pPr marL="3656847"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35370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2" tIns="45711" rIns="91422"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2" tIns="45711" rIns="91422" bIns="45711" rtlCol="0" anchor="ctr"/>
          <a:lstStyle>
            <a:lvl1pPr algn="l">
              <a:defRPr sz="1200">
                <a:solidFill>
                  <a:schemeClr val="tx1">
                    <a:tint val="75000"/>
                  </a:schemeClr>
                </a:solidFill>
              </a:defRPr>
            </a:lvl1pPr>
          </a:lstStyle>
          <a:p>
            <a:fld id="{2A9D5DAD-18B3-4A55-9691-3C7D966F1D29}" type="datetimeFigureOut">
              <a:rPr lang="en-US" smtClean="0"/>
              <a:t>2/26/2018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2" tIns="45711" rIns="91422" bIns="45711" rtlCol="0" anchor="ctr"/>
          <a:lstStyle>
            <a:lvl1pPr algn="r">
              <a:defRPr sz="1200">
                <a:solidFill>
                  <a:schemeClr val="tx1">
                    <a:tint val="75000"/>
                  </a:schemeClr>
                </a:solidFill>
              </a:defRPr>
            </a:lvl1pPr>
          </a:lstStyle>
          <a:p>
            <a:fld id="{F839F1FB-27C2-49B4-9AA6-BE5B01A08C5B}" type="slidenum">
              <a:rPr lang="en-US" smtClean="0"/>
              <a:t>‹#›</a:t>
            </a:fld>
            <a:endParaRPr lang="en-US"/>
          </a:p>
        </p:txBody>
      </p:sp>
    </p:spTree>
    <p:extLst>
      <p:ext uri="{BB962C8B-B14F-4D97-AF65-F5344CB8AC3E}">
        <p14:creationId xmlns:p14="http://schemas.microsoft.com/office/powerpoint/2010/main" val="3809294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211"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1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96" indent="-285691" algn="l" defTabSz="91421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64" indent="-228553" algn="l" defTabSz="91421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7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76"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82"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94"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0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59"/>
            <a:ext cx="9144000" cy="686725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1" y="4495802"/>
            <a:ext cx="3352800" cy="2362201"/>
          </a:xfrm>
          <a:prstGeom prst="rect">
            <a:avLst/>
          </a:prstGeom>
        </p:spPr>
      </p:pic>
      <p:sp>
        <p:nvSpPr>
          <p:cNvPr id="2" name="Title 1"/>
          <p:cNvSpPr>
            <a:spLocks noGrp="1"/>
          </p:cNvSpPr>
          <p:nvPr>
            <p:ph type="ctrTitle"/>
          </p:nvPr>
        </p:nvSpPr>
        <p:spPr>
          <a:xfrm>
            <a:off x="0" y="762000"/>
            <a:ext cx="5791201" cy="6096003"/>
          </a:xfrm>
        </p:spPr>
        <p:txBody>
          <a:bodyPr anchor="t">
            <a:normAutofit fontScale="90000"/>
          </a:bodyPr>
          <a:lstStyle/>
          <a:p>
            <a:pPr algn="l"/>
            <a:r>
              <a:rPr lang="en-US" sz="1700" b="1" u="sng" smtClean="0">
                <a:solidFill>
                  <a:schemeClr val="bg1"/>
                </a:solidFill>
                <a:latin typeface="Baskerville Old Face" panose="02020602080505020303" pitchFamily="18" charset="0"/>
                <a:cs typeface="Aharoni" panose="02010803020104030203" pitchFamily="2" charset="-79"/>
              </a:rPr>
              <a:t/>
            </a:r>
            <a:br>
              <a:rPr lang="en-US" sz="1700" b="1" u="sng" smtClean="0">
                <a:solidFill>
                  <a:schemeClr val="bg1"/>
                </a:solidFill>
                <a:latin typeface="Baskerville Old Face" panose="02020602080505020303" pitchFamily="18" charset="0"/>
                <a:cs typeface="Aharoni" panose="02010803020104030203" pitchFamily="2" charset="-79"/>
              </a:rPr>
            </a:br>
            <a:r>
              <a:rPr lang="en-US" sz="2700" b="1" u="sng" smtClean="0">
                <a:solidFill>
                  <a:schemeClr val="bg1"/>
                </a:solidFill>
                <a:latin typeface="Baskerville Old Face" panose="02020602080505020303" pitchFamily="18" charset="0"/>
                <a:cs typeface="Aharoni" panose="02010803020104030203" pitchFamily="2" charset="-79"/>
              </a:rPr>
              <a:t>Legal Description:</a:t>
            </a:r>
            <a:r>
              <a:rPr lang="en-US" sz="2700" b="1" smtClean="0">
                <a:solidFill>
                  <a:schemeClr val="bg1"/>
                </a:solidFill>
                <a:latin typeface="Baskerville Old Face" panose="02020602080505020303" pitchFamily="18" charset="0"/>
                <a:cs typeface="Aharoni" panose="02010803020104030203" pitchFamily="2" charset="-79"/>
              </a:rPr>
              <a:t> 	Block 4, Lots 4-12 in</a:t>
            </a:r>
            <a:br>
              <a:rPr lang="en-US" sz="2700" b="1" smtClean="0">
                <a:solidFill>
                  <a:schemeClr val="bg1"/>
                </a:solidFill>
                <a:latin typeface="Baskerville Old Face" panose="02020602080505020303" pitchFamily="18" charset="0"/>
                <a:cs typeface="Aharoni" panose="02010803020104030203" pitchFamily="2" charset="-79"/>
              </a:rPr>
            </a:br>
            <a:r>
              <a:rPr lang="en-US" sz="2700" b="1" smtClean="0">
                <a:solidFill>
                  <a:schemeClr val="bg1"/>
                </a:solidFill>
                <a:latin typeface="Baskerville Old Face" panose="02020602080505020303" pitchFamily="18" charset="0"/>
                <a:cs typeface="Aharoni" panose="02010803020104030203" pitchFamily="2" charset="-79"/>
              </a:rPr>
              <a:t>			Larson’s First Addition</a:t>
            </a:r>
            <a:br>
              <a:rPr lang="en-US" sz="2700" b="1" smtClean="0">
                <a:solidFill>
                  <a:schemeClr val="bg1"/>
                </a:solidFill>
                <a:latin typeface="Baskerville Old Face" panose="02020602080505020303" pitchFamily="18" charset="0"/>
                <a:cs typeface="Aharoni" panose="02010803020104030203" pitchFamily="2" charset="-79"/>
              </a:rPr>
            </a:br>
            <a:r>
              <a:rPr lang="en-US" sz="2700" b="1" smtClean="0">
                <a:solidFill>
                  <a:schemeClr val="bg1"/>
                </a:solidFill>
                <a:latin typeface="Baskerville Old Face" panose="02020602080505020303" pitchFamily="18" charset="0"/>
                <a:cs typeface="Aharoni" panose="02010803020104030203" pitchFamily="2" charset="-79"/>
              </a:rPr>
              <a:t/>
            </a:r>
            <a:br>
              <a:rPr lang="en-US" sz="2700" b="1" smtClean="0">
                <a:solidFill>
                  <a:schemeClr val="bg1"/>
                </a:solidFill>
                <a:latin typeface="Baskerville Old Face" panose="02020602080505020303" pitchFamily="18" charset="0"/>
                <a:cs typeface="Aharoni" panose="02010803020104030203" pitchFamily="2" charset="-79"/>
              </a:rPr>
            </a:br>
            <a:r>
              <a:rPr lang="en-US" sz="2700" b="1" u="sng" smtClean="0">
                <a:solidFill>
                  <a:schemeClr val="bg1"/>
                </a:solidFill>
                <a:latin typeface="Baskerville Old Face" panose="02020602080505020303" pitchFamily="18" charset="0"/>
              </a:rPr>
              <a:t>List Price</a:t>
            </a:r>
            <a:r>
              <a:rPr lang="en-US" sz="2700" b="1" smtClean="0">
                <a:solidFill>
                  <a:schemeClr val="bg1"/>
                </a:solidFill>
                <a:latin typeface="Baskerville Old Face" panose="02020602080505020303" pitchFamily="18" charset="0"/>
              </a:rPr>
              <a:t>: 		$192,000.00</a:t>
            </a:r>
            <a:br>
              <a:rPr lang="en-US" sz="2700" b="1" smtClean="0">
                <a:solidFill>
                  <a:schemeClr val="bg1"/>
                </a:solidFill>
                <a:latin typeface="Baskerville Old Face" panose="02020602080505020303" pitchFamily="18" charset="0"/>
              </a:rPr>
            </a:br>
            <a:r>
              <a:rPr lang="en-US" sz="2700" b="1" smtClean="0">
                <a:solidFill>
                  <a:schemeClr val="bg1"/>
                </a:solidFill>
                <a:latin typeface="Baskerville Old Face" panose="02020602080505020303" pitchFamily="18" charset="0"/>
              </a:rPr>
              <a:t/>
            </a:r>
            <a:br>
              <a:rPr lang="en-US" sz="2700" b="1" smtClean="0">
                <a:solidFill>
                  <a:schemeClr val="bg1"/>
                </a:solidFill>
                <a:latin typeface="Baskerville Old Face" panose="02020602080505020303" pitchFamily="18" charset="0"/>
              </a:rPr>
            </a:br>
            <a:r>
              <a:rPr lang="en-US" sz="2700" b="1" u="sng" smtClean="0">
                <a:solidFill>
                  <a:schemeClr val="bg1"/>
                </a:solidFill>
                <a:latin typeface="Baskerville Old Face" panose="02020602080505020303" pitchFamily="18" charset="0"/>
              </a:rPr>
              <a:t>Real Estate Taxes</a:t>
            </a:r>
            <a:r>
              <a:rPr lang="en-US" sz="2700" b="1" smtClean="0">
                <a:solidFill>
                  <a:schemeClr val="bg1"/>
                </a:solidFill>
                <a:latin typeface="Baskerville Old Face" panose="02020602080505020303" pitchFamily="18" charset="0"/>
              </a:rPr>
              <a:t>: 	2017 - $1,150.70</a:t>
            </a:r>
            <a:br>
              <a:rPr lang="en-US" sz="2700" b="1" smtClean="0">
                <a:solidFill>
                  <a:schemeClr val="bg1"/>
                </a:solidFill>
                <a:latin typeface="Baskerville Old Face" panose="02020602080505020303" pitchFamily="18" charset="0"/>
              </a:rPr>
            </a:br>
            <a:r>
              <a:rPr lang="en-US" sz="2700" b="1" smtClean="0">
                <a:solidFill>
                  <a:schemeClr val="bg1"/>
                </a:solidFill>
                <a:latin typeface="Baskerville Old Face" panose="02020602080505020303" pitchFamily="18" charset="0"/>
              </a:rPr>
              <a:t/>
            </a:r>
            <a:br>
              <a:rPr lang="en-US" sz="2700" b="1" smtClean="0">
                <a:solidFill>
                  <a:schemeClr val="bg1"/>
                </a:solidFill>
                <a:latin typeface="Baskerville Old Face" panose="02020602080505020303" pitchFamily="18" charset="0"/>
              </a:rPr>
            </a:br>
            <a:r>
              <a:rPr lang="en-US" sz="2700" b="1" u="sng" smtClean="0">
                <a:solidFill>
                  <a:schemeClr val="bg1"/>
                </a:solidFill>
                <a:latin typeface="Baskerville Old Face" panose="02020602080505020303" pitchFamily="18" charset="0"/>
                <a:cs typeface="Aharoni" panose="02010803020104030203" pitchFamily="2" charset="-79"/>
              </a:rPr>
              <a:t>Contact</a:t>
            </a:r>
            <a:r>
              <a:rPr lang="en-US" sz="2700" b="1" smtClean="0">
                <a:solidFill>
                  <a:schemeClr val="bg1"/>
                </a:solidFill>
                <a:latin typeface="Baskerville Old Face" panose="02020602080505020303" pitchFamily="18" charset="0"/>
                <a:cs typeface="Aharoni" panose="02010803020104030203" pitchFamily="2" charset="-79"/>
              </a:rPr>
              <a:t>: 	Klay Kasselder 308-201-0168</a:t>
            </a:r>
            <a:r>
              <a:rPr lang="en-US" sz="1400" b="1" smtClean="0">
                <a:solidFill>
                  <a:schemeClr val="bg1"/>
                </a:solidFill>
                <a:latin typeface="Baskerville Old Face" panose="02020602080505020303" pitchFamily="18" charset="0"/>
                <a:cs typeface="Aharoni" panose="02010803020104030203" pitchFamily="2" charset="-79"/>
              </a:rPr>
              <a:t/>
            </a:r>
            <a:br>
              <a:rPr lang="en-US" sz="1400" b="1" smtClean="0">
                <a:solidFill>
                  <a:schemeClr val="bg1"/>
                </a:solidFill>
                <a:latin typeface="Baskerville Old Face" panose="02020602080505020303" pitchFamily="18" charset="0"/>
                <a:cs typeface="Aharoni" panose="02010803020104030203" pitchFamily="2" charset="-79"/>
              </a:rPr>
            </a:br>
            <a:r>
              <a:rPr lang="en-US" sz="1400" b="1" smtClean="0">
                <a:solidFill>
                  <a:schemeClr val="bg1"/>
                </a:solidFill>
                <a:latin typeface="Baskerville Old Face" panose="02020602080505020303" pitchFamily="18" charset="0"/>
                <a:cs typeface="Aharoni" panose="02010803020104030203" pitchFamily="2" charset="-79"/>
              </a:rPr>
              <a:t/>
            </a:r>
            <a:br>
              <a:rPr lang="en-US" sz="1400" b="1" smtClean="0">
                <a:solidFill>
                  <a:schemeClr val="bg1"/>
                </a:solidFill>
                <a:latin typeface="Baskerville Old Face" panose="02020602080505020303" pitchFamily="18" charset="0"/>
                <a:cs typeface="Aharoni" panose="02010803020104030203" pitchFamily="2" charset="-79"/>
              </a:rPr>
            </a:br>
            <a:r>
              <a:rPr lang="en-US" sz="1400" b="1" smtClean="0">
                <a:solidFill>
                  <a:schemeClr val="bg1"/>
                </a:solidFill>
                <a:latin typeface="Baskerville Old Face" panose="02020602080505020303" pitchFamily="18" charset="0"/>
                <a:cs typeface="Aharoni" panose="02010803020104030203" pitchFamily="2" charset="-79"/>
              </a:rPr>
              <a:t/>
            </a:r>
            <a:br>
              <a:rPr lang="en-US" sz="1400" b="1" smtClean="0">
                <a:solidFill>
                  <a:schemeClr val="bg1"/>
                </a:solidFill>
                <a:latin typeface="Baskerville Old Face" panose="02020602080505020303" pitchFamily="18" charset="0"/>
                <a:cs typeface="Aharoni" panose="02010803020104030203" pitchFamily="2" charset="-79"/>
              </a:rPr>
            </a:br>
            <a:r>
              <a:rPr lang="en-US" sz="1800" b="1" u="sng" smtClean="0">
                <a:solidFill>
                  <a:schemeClr val="bg1"/>
                </a:solidFill>
                <a:latin typeface="Baskerville Old Face" panose="02020602080505020303" pitchFamily="18" charset="0"/>
                <a:cs typeface="Aharoni" panose="02010803020104030203" pitchFamily="2" charset="-79"/>
              </a:rPr>
              <a:t>Comments</a:t>
            </a:r>
            <a:r>
              <a:rPr lang="en-US" sz="1800" b="1" smtClean="0">
                <a:solidFill>
                  <a:schemeClr val="bg1"/>
                </a:solidFill>
                <a:latin typeface="Baskerville Old Face" panose="02020602080505020303" pitchFamily="18" charset="0"/>
                <a:cs typeface="Aharoni" panose="02010803020104030203" pitchFamily="2" charset="-79"/>
              </a:rPr>
              <a:t>:	</a:t>
            </a:r>
            <a:r>
              <a:rPr lang="en-US" sz="1800" smtClean="0">
                <a:solidFill>
                  <a:schemeClr val="bg1"/>
                </a:solidFill>
              </a:rPr>
              <a:t>This property offers large amounts of sq. footage for both the residence and outdoor usage. The unit is 63,000 sq.ft. or 1.44 +/- acres located near the heart of Ericson, NE. There are multiple out buildings that can handle both storage and working capabilities of livestock. This detached 3 car garage also offers rooms built for mouse proof storage space. The house offers 4 bedrooms and 2 baths with lots of room available to customize or adapt for individual needs. The kitchen is a MUST SEE if you like to entertain or have large family needs offering lots of UPDATES, STORAGE SPACE, &amp; WORKING AREA!!! </a:t>
            </a:r>
            <a:endParaRPr lang="en-US" sz="1800" b="1" dirty="0">
              <a:solidFill>
                <a:schemeClr val="bg1"/>
              </a:solidFill>
              <a:latin typeface="Baskerville Old Face" panose="02020602080505020303" pitchFamily="18" charset="0"/>
            </a:endParaRPr>
          </a:p>
        </p:txBody>
      </p:sp>
      <p:sp>
        <p:nvSpPr>
          <p:cNvPr id="4" name="TextBox 3"/>
          <p:cNvSpPr txBox="1"/>
          <p:nvPr/>
        </p:nvSpPr>
        <p:spPr>
          <a:xfrm>
            <a:off x="0" y="14574"/>
            <a:ext cx="9146879" cy="8309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91422" tIns="45711" rIns="91422" bIns="45711" rtlCol="0">
            <a:spAutoFit/>
          </a:bodyPr>
          <a:lstStyle/>
          <a:p>
            <a:r>
              <a:rPr lang="en-US" sz="4800" b="1" u="sng" dirty="0">
                <a:solidFill>
                  <a:schemeClr val="tx1"/>
                </a:solidFill>
                <a:latin typeface="Baskerville Old Face" panose="02020602080505020303" pitchFamily="18" charset="0"/>
                <a:cs typeface="Aharoni" panose="02010803020104030203" pitchFamily="2" charset="-79"/>
              </a:rPr>
              <a:t> </a:t>
            </a:r>
            <a:r>
              <a:rPr lang="en-US" sz="4400" b="1" u="sng" dirty="0" smtClean="0">
                <a:solidFill>
                  <a:schemeClr val="bg1"/>
                </a:solidFill>
                <a:latin typeface="Baskerville Old Face" panose="02020602080505020303" pitchFamily="18" charset="0"/>
                <a:cs typeface="Aharoni" panose="02010803020104030203" pitchFamily="2" charset="-79"/>
              </a:rPr>
              <a:t>613 Huron Ave., Ericson, NE</a:t>
            </a:r>
            <a:endParaRPr lang="en-US" sz="4400" b="1" u="sng" dirty="0">
              <a:solidFill>
                <a:schemeClr val="bg1"/>
              </a:solidFill>
              <a:latin typeface="Baskerville Old Face" panose="02020602080505020303" pitchFamily="18" charset="0"/>
              <a:cs typeface="Aharoni" panose="02010803020104030203" pitchFamily="2" charset="-79"/>
            </a:endParaRPr>
          </a:p>
        </p:txBody>
      </p:sp>
      <p:cxnSp>
        <p:nvCxnSpPr>
          <p:cNvPr id="18" name="Straight Connector 4"/>
          <p:cNvCxnSpPr/>
          <p:nvPr/>
        </p:nvCxnSpPr>
        <p:spPr>
          <a:xfrm>
            <a:off x="8754438" y="276094"/>
            <a:ext cx="0" cy="667114"/>
          </a:xfrm>
          <a:prstGeom prst="straightConnector1">
            <a:avLst/>
          </a:prstGeom>
          <a:noFill/>
          <a:ln w="28575">
            <a:solidFill>
              <a:srgbClr val="FF0000"/>
            </a:solidFill>
            <a:prstDash val="solid"/>
          </a:ln>
        </p:spPr>
      </p:cxnSp>
      <p:cxnSp>
        <p:nvCxnSpPr>
          <p:cNvPr id="19" name="Straight Connector 3"/>
          <p:cNvCxnSpPr/>
          <p:nvPr/>
        </p:nvCxnSpPr>
        <p:spPr>
          <a:xfrm flipH="1">
            <a:off x="8744849" y="292390"/>
            <a:ext cx="382839" cy="0"/>
          </a:xfrm>
          <a:prstGeom prst="straightConnector1">
            <a:avLst/>
          </a:prstGeom>
          <a:noFill/>
          <a:ln w="28575">
            <a:solidFill>
              <a:srgbClr val="FF0000"/>
            </a:solidFill>
            <a:prstDash val="solid"/>
          </a:ln>
        </p:spPr>
      </p:cxnSp>
      <p:cxnSp>
        <p:nvCxnSpPr>
          <p:cNvPr id="20" name="Straight Connector 2"/>
          <p:cNvCxnSpPr/>
          <p:nvPr/>
        </p:nvCxnSpPr>
        <p:spPr>
          <a:xfrm flipV="1">
            <a:off x="7101967" y="18113"/>
            <a:ext cx="772301" cy="274278"/>
          </a:xfrm>
          <a:prstGeom prst="straightConnector1">
            <a:avLst/>
          </a:prstGeom>
          <a:noFill/>
          <a:ln w="28575">
            <a:solidFill>
              <a:srgbClr val="FF0000"/>
            </a:solidFill>
            <a:prstDash val="solid"/>
          </a:ln>
        </p:spPr>
      </p:cxnSp>
      <p:cxnSp>
        <p:nvCxnSpPr>
          <p:cNvPr id="21" name="Straight Connector 1"/>
          <p:cNvCxnSpPr/>
          <p:nvPr/>
        </p:nvCxnSpPr>
        <p:spPr>
          <a:xfrm flipH="1" flipV="1">
            <a:off x="7874266" y="14574"/>
            <a:ext cx="871309" cy="261520"/>
          </a:xfrm>
          <a:prstGeom prst="straightConnector1">
            <a:avLst/>
          </a:prstGeom>
          <a:noFill/>
          <a:ln w="28575">
            <a:solidFill>
              <a:srgbClr val="FF0000"/>
            </a:solidFill>
            <a:prstDash val="solid"/>
          </a:ln>
        </p:spPr>
      </p:cxnSp>
      <p:sp>
        <p:nvSpPr>
          <p:cNvPr id="22" name="TextBox 21"/>
          <p:cNvSpPr txBox="1"/>
          <p:nvPr/>
        </p:nvSpPr>
        <p:spPr>
          <a:xfrm>
            <a:off x="6826517" y="249032"/>
            <a:ext cx="2095500" cy="1015644"/>
          </a:xfrm>
          <a:prstGeom prst="rect">
            <a:avLst/>
          </a:prstGeom>
          <a:noFill/>
        </p:spPr>
        <p:txBody>
          <a:bodyPr wrap="square" lIns="91422" tIns="45711" rIns="91422" bIns="45711" rtlCol="0">
            <a:spAutoFit/>
          </a:bodyPr>
          <a:lstStyle/>
          <a:p>
            <a:pPr algn="ctr"/>
            <a:r>
              <a:rPr lang="en-US" sz="1000" b="1" dirty="0">
                <a:solidFill>
                  <a:srgbClr val="180000"/>
                </a:solidFill>
                <a:latin typeface="Baskerville Old Face" panose="02020602080505020303" pitchFamily="18" charset="0"/>
                <a:cs typeface="Aharoni" panose="02010803020104030203" pitchFamily="2" charset="-79"/>
              </a:rPr>
              <a:t>Cabin Realty &amp; Ag Services</a:t>
            </a:r>
          </a:p>
          <a:p>
            <a:pPr algn="ctr"/>
            <a:r>
              <a:rPr lang="en-US" sz="1000" dirty="0">
                <a:solidFill>
                  <a:srgbClr val="180000"/>
                </a:solidFill>
                <a:latin typeface="Baskerville Old Face" panose="02020602080505020303" pitchFamily="18" charset="0"/>
                <a:cs typeface="Aharoni" panose="02010803020104030203" pitchFamily="2" charset="-79"/>
              </a:rPr>
              <a:t>Real Estate Sale &amp; Management</a:t>
            </a:r>
          </a:p>
          <a:p>
            <a:pPr algn="ctr"/>
            <a:r>
              <a:rPr lang="en-US" sz="1000" dirty="0">
                <a:solidFill>
                  <a:srgbClr val="180000"/>
                </a:solidFill>
                <a:latin typeface="Baskerville Old Face" panose="02020602080505020303" pitchFamily="18" charset="0"/>
                <a:cs typeface="Aharoni" panose="02010803020104030203" pitchFamily="2" charset="-79"/>
              </a:rPr>
              <a:t>Michele Usasz, Broker</a:t>
            </a:r>
          </a:p>
          <a:p>
            <a:pPr algn="ctr"/>
            <a:r>
              <a:rPr lang="en-US" sz="1000" dirty="0">
                <a:solidFill>
                  <a:srgbClr val="180000"/>
                </a:solidFill>
                <a:latin typeface="Baskerville Old Face" panose="02020602080505020303" pitchFamily="18" charset="0"/>
                <a:cs typeface="Aharoni" panose="02010803020104030203" pitchFamily="2" charset="-79"/>
              </a:rPr>
              <a:t>Terry K. Held, Associate Broker</a:t>
            </a:r>
          </a:p>
          <a:p>
            <a:pPr algn="ctr"/>
            <a:r>
              <a:rPr lang="en-US" sz="1000" dirty="0">
                <a:solidFill>
                  <a:srgbClr val="180000"/>
                </a:solidFill>
                <a:latin typeface="Baskerville Old Face" panose="02020602080505020303" pitchFamily="18" charset="0"/>
                <a:cs typeface="Aharoni" panose="02010803020104030203" pitchFamily="2" charset="-79"/>
              </a:rPr>
              <a:t>Office: 308-346-4425</a:t>
            </a:r>
          </a:p>
          <a:p>
            <a:pPr algn="ctr"/>
            <a:r>
              <a:rPr lang="en-US" sz="1000" b="1" dirty="0">
                <a:solidFill>
                  <a:srgbClr val="180000"/>
                </a:solidFill>
                <a:latin typeface="Baskerville Old Face" panose="02020602080505020303" pitchFamily="18" charset="0"/>
                <a:cs typeface="Aharoni" panose="02010803020104030203" pitchFamily="2" charset="-79"/>
              </a:rPr>
              <a:t>www. CabinRealtyAgServices.com</a:t>
            </a:r>
          </a:p>
        </p:txBody>
      </p:sp>
    </p:spTree>
    <p:extLst>
      <p:ext uri="{BB962C8B-B14F-4D97-AF65-F5344CB8AC3E}">
        <p14:creationId xmlns:p14="http://schemas.microsoft.com/office/powerpoint/2010/main" val="230371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660</TotalTime>
  <Words>35</Words>
  <Application>Microsoft Office PowerPoint</Application>
  <PresentationFormat>On-screen Show (4:3)</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Legal Description:  Block 4, Lots 4-12 in    Larson’s First Addition  List Price:   $192,000.00  Real Estate Taxes:  2017 - $1,150.70  Contact:  Klay Kasselder 308-201-0168   Comments: This property offers large amounts of sq. footage for both the residence and outdoor usage. The unit is 63,000 sq.ft. or 1.44 +/- acres located near the heart of Ericson, NE. There are multiple out buildings that can handle both storage and working capabilities of livestock. This detached 3 car garage also offers rooms built for mouse proof storage space. The house offers 4 bedrooms and 2 baths with lots of room available to customize or adapt for individual needs. The kitchen is a MUST SEE if you like to entertain or have large family needs offering lots of UPDATES, STORAGE SPACE, &amp; WORKING AREA!!!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Main</cp:lastModifiedBy>
  <cp:revision>43</cp:revision>
  <cp:lastPrinted>2018-01-23T22:39:13Z</cp:lastPrinted>
  <dcterms:created xsi:type="dcterms:W3CDTF">2016-05-10T18:31:09Z</dcterms:created>
  <dcterms:modified xsi:type="dcterms:W3CDTF">2018-02-26T20:33:11Z</dcterms:modified>
</cp:coreProperties>
</file>