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74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2A9D5DAD-18B3-4A55-9691-3C7D966F1D29}" type="datetimeFigureOut">
              <a:rPr lang="en-US" smtClean="0"/>
              <a:t>3/26/2018</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9D5DAD-18B3-4A55-9691-3C7D966F1D29}" type="datetimeFigureOut">
              <a:rPr lang="en-US" smtClean="0"/>
              <a:t>3/26/2018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9D5DAD-18B3-4A55-9691-3C7D966F1D29}" type="datetimeFigureOut">
              <a:rPr lang="en-US" smtClean="0"/>
              <a:t>3/26/2018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9D5DAD-18B3-4A55-9691-3C7D966F1D29}" type="datetimeFigureOut">
              <a:rPr lang="en-US" smtClean="0"/>
              <a:t>3/26/2018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2A9D5DAD-18B3-4A55-9691-3C7D966F1D29}" type="datetimeFigureOut">
              <a:rPr lang="en-US" smtClean="0"/>
              <a:t>3/26/2018</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A9D5DAD-18B3-4A55-9691-3C7D966F1D29}" type="datetimeFigureOut">
              <a:rPr lang="en-US" smtClean="0"/>
              <a:t>3/26/2018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F839F1FB-27C2-49B4-9AA6-BE5B01A08C5B}" type="slidenum">
              <a:rPr lang="en-US" smtClean="0"/>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A9D5DAD-18B3-4A55-9691-3C7D966F1D29}" type="datetimeFigureOut">
              <a:rPr lang="en-US" smtClean="0"/>
              <a:t>3/26/2018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A9D5DAD-18B3-4A55-9691-3C7D966F1D29}" type="datetimeFigureOut">
              <a:rPr lang="en-US" smtClean="0"/>
              <a:t>3/26/2018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839F1FB-27C2-49B4-9AA6-BE5B01A08C5B}" type="slidenum">
              <a:rPr lang="en-US" smtClean="0"/>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A9D5DAD-18B3-4A55-9691-3C7D966F1D29}" type="datetimeFigureOut">
              <a:rPr lang="en-US" smtClean="0"/>
              <a:t>3/26/2018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2A9D5DAD-18B3-4A55-9691-3C7D966F1D29}" type="datetimeFigureOut">
              <a:rPr lang="en-US" smtClean="0"/>
              <a:t>3/26/2018</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2A9D5DAD-18B3-4A55-9691-3C7D966F1D29}" type="datetimeFigureOut">
              <a:rPr lang="en-US" smtClean="0"/>
              <a:t>3/26/2018</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2A9D5DAD-18B3-4A55-9691-3C7D966F1D29}" type="datetimeFigureOut">
              <a:rPr lang="en-US" smtClean="0"/>
              <a:t>3/26/2018</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F839F1FB-27C2-49B4-9AA6-BE5B01A08C5B}" type="slidenum">
              <a:rPr lang="en-US" smtClean="0"/>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49430" y="1371600"/>
            <a:ext cx="3186470" cy="2906293"/>
          </a:xfrm>
        </p:spPr>
        <p:txBody>
          <a:bodyPr anchor="t">
            <a:normAutofit/>
          </a:bodyPr>
          <a:lstStyle/>
          <a:p>
            <a:pPr algn="l"/>
            <a:r>
              <a:rPr lang="en-US" sz="1300" b="1" u="sng" dirty="0" smtClean="0">
                <a:solidFill>
                  <a:schemeClr val="bg1"/>
                </a:solidFill>
                <a:effectLst/>
                <a:latin typeface="Baskerville Old Face" panose="02020602080505020303" pitchFamily="18" charset="0"/>
                <a:cs typeface="Aharoni" panose="02010803020104030203" pitchFamily="2" charset="-79"/>
              </a:rPr>
              <a:t>Legal </a:t>
            </a:r>
            <a:r>
              <a:rPr lang="en-US" sz="1300" b="1" u="sng" dirty="0">
                <a:solidFill>
                  <a:schemeClr val="bg1"/>
                </a:solidFill>
                <a:effectLst/>
                <a:latin typeface="Baskerville Old Face" panose="02020602080505020303" pitchFamily="18" charset="0"/>
                <a:cs typeface="Aharoni" panose="02010803020104030203" pitchFamily="2" charset="-79"/>
              </a:rPr>
              <a:t>Description</a:t>
            </a:r>
            <a:r>
              <a:rPr lang="en-US" sz="1300" b="1" u="sng" dirty="0" smtClean="0">
                <a:solidFill>
                  <a:schemeClr val="bg1"/>
                </a:solidFill>
                <a:effectLst/>
                <a:latin typeface="Baskerville Old Face" panose="02020602080505020303" pitchFamily="18" charset="0"/>
                <a:cs typeface="Aharoni" panose="02010803020104030203" pitchFamily="2" charset="-79"/>
              </a:rPr>
              <a:t>: </a:t>
            </a:r>
            <a:r>
              <a:rPr lang="en-US" sz="1300" dirty="0" smtClean="0">
                <a:solidFill>
                  <a:schemeClr val="bg1"/>
                </a:solidFill>
                <a:effectLst/>
                <a:latin typeface="Baskerville Old Face" panose="02020602080505020303" pitchFamily="18" charset="0"/>
              </a:rPr>
              <a:t>Tract </a:t>
            </a:r>
            <a:r>
              <a:rPr lang="en-US" sz="1300" dirty="0">
                <a:solidFill>
                  <a:schemeClr val="bg1"/>
                </a:solidFill>
                <a:effectLst/>
                <a:latin typeface="Baskerville Old Face" panose="02020602080505020303" pitchFamily="18" charset="0"/>
              </a:rPr>
              <a:t>of land in the S1/2 of NE1/4 Section 2, Township 20N, Range 11W of the 6th P.M., Greeley County, </a:t>
            </a:r>
            <a:r>
              <a:rPr lang="en-US" sz="1300" dirty="0" smtClean="0">
                <a:solidFill>
                  <a:schemeClr val="bg1"/>
                </a:solidFill>
                <a:effectLst/>
                <a:latin typeface="Baskerville Old Face" panose="02020602080505020303" pitchFamily="18" charset="0"/>
              </a:rPr>
              <a:t>NE</a:t>
            </a:r>
            <a:br>
              <a:rPr lang="en-US" sz="1300" dirty="0" smtClean="0">
                <a:solidFill>
                  <a:schemeClr val="bg1"/>
                </a:solidFill>
                <a:effectLst/>
                <a:latin typeface="Baskerville Old Face" panose="02020602080505020303" pitchFamily="18" charset="0"/>
              </a:rPr>
            </a:br>
            <a:r>
              <a:rPr lang="en-US" sz="1300" dirty="0" smtClean="0">
                <a:solidFill>
                  <a:schemeClr val="bg1"/>
                </a:solidFill>
                <a:effectLst/>
                <a:latin typeface="Baskerville Old Face" panose="02020602080505020303" pitchFamily="18" charset="0"/>
              </a:rPr>
              <a:t/>
            </a:r>
            <a:br>
              <a:rPr lang="en-US" sz="1300" dirty="0" smtClean="0">
                <a:solidFill>
                  <a:schemeClr val="bg1"/>
                </a:solidFill>
                <a:effectLst/>
                <a:latin typeface="Baskerville Old Face" panose="02020602080505020303" pitchFamily="18" charset="0"/>
              </a:rPr>
            </a:br>
            <a:r>
              <a:rPr lang="en-US" sz="1300" dirty="0">
                <a:solidFill>
                  <a:schemeClr val="bg1"/>
                </a:solidFill>
                <a:effectLst/>
                <a:latin typeface="Baskerville Old Face" panose="02020602080505020303" pitchFamily="18" charset="0"/>
              </a:rPr>
              <a:t/>
            </a:r>
            <a:br>
              <a:rPr lang="en-US" sz="1300" dirty="0">
                <a:solidFill>
                  <a:schemeClr val="bg1"/>
                </a:solidFill>
                <a:effectLst/>
                <a:latin typeface="Baskerville Old Face" panose="02020602080505020303" pitchFamily="18" charset="0"/>
              </a:rPr>
            </a:br>
            <a:r>
              <a:rPr lang="en-US" sz="1300" b="1" u="sng" dirty="0">
                <a:solidFill>
                  <a:schemeClr val="bg1"/>
                </a:solidFill>
                <a:effectLst/>
                <a:latin typeface="Baskerville Old Face" panose="02020602080505020303" pitchFamily="18" charset="0"/>
              </a:rPr>
              <a:t>Real Estate </a:t>
            </a:r>
            <a:r>
              <a:rPr lang="en-US" sz="1300" b="1" u="sng" dirty="0" smtClean="0">
                <a:solidFill>
                  <a:schemeClr val="bg1"/>
                </a:solidFill>
                <a:effectLst/>
                <a:latin typeface="Baskerville Old Face" panose="02020602080505020303" pitchFamily="18" charset="0"/>
              </a:rPr>
              <a:t>Taxes</a:t>
            </a:r>
            <a:r>
              <a:rPr lang="en-US" sz="1300" b="1" dirty="0" smtClean="0">
                <a:solidFill>
                  <a:schemeClr val="bg1"/>
                </a:solidFill>
                <a:effectLst/>
                <a:latin typeface="Baskerville Old Face" panose="02020602080505020303" pitchFamily="18" charset="0"/>
              </a:rPr>
              <a:t>: </a:t>
            </a:r>
            <a:r>
              <a:rPr lang="en-US" sz="1300" dirty="0" smtClean="0">
                <a:solidFill>
                  <a:schemeClr val="bg1"/>
                </a:solidFill>
                <a:effectLst/>
                <a:latin typeface="Baskerville Old Face" panose="02020602080505020303" pitchFamily="18" charset="0"/>
              </a:rPr>
              <a:t>2017- </a:t>
            </a:r>
            <a:r>
              <a:rPr lang="en-US" sz="1300" dirty="0" err="1">
                <a:solidFill>
                  <a:schemeClr val="bg1"/>
                </a:solidFill>
                <a:effectLst/>
                <a:latin typeface="Baskerville Old Face" panose="02020602080505020303" pitchFamily="18" charset="0"/>
              </a:rPr>
              <a:t>approx</a:t>
            </a:r>
            <a:r>
              <a:rPr lang="en-US" sz="1300" dirty="0">
                <a:solidFill>
                  <a:schemeClr val="bg1"/>
                </a:solidFill>
                <a:effectLst/>
                <a:latin typeface="Baskerville Old Face" panose="02020602080505020303" pitchFamily="18" charset="0"/>
              </a:rPr>
              <a:t> </a:t>
            </a:r>
            <a:r>
              <a:rPr lang="en-US" sz="1300" dirty="0" smtClean="0">
                <a:solidFill>
                  <a:schemeClr val="bg1"/>
                </a:solidFill>
                <a:effectLst/>
                <a:latin typeface="Baskerville Old Face" panose="02020602080505020303" pitchFamily="18" charset="0"/>
              </a:rPr>
              <a:t>$1,228.96</a:t>
            </a:r>
            <a:r>
              <a:rPr lang="en-US" sz="1300" dirty="0" smtClean="0">
                <a:solidFill>
                  <a:schemeClr val="bg1"/>
                </a:solidFill>
                <a:effectLst/>
                <a:latin typeface="Baskerville Old Face" panose="02020602080505020303" pitchFamily="18" charset="0"/>
              </a:rPr>
              <a:t/>
            </a:r>
            <a:br>
              <a:rPr lang="en-US" sz="1300" dirty="0" smtClean="0">
                <a:solidFill>
                  <a:schemeClr val="bg1"/>
                </a:solidFill>
                <a:effectLst/>
                <a:latin typeface="Baskerville Old Face" panose="02020602080505020303" pitchFamily="18" charset="0"/>
              </a:rPr>
            </a:br>
            <a:r>
              <a:rPr lang="en-US" sz="1300" dirty="0">
                <a:solidFill>
                  <a:schemeClr val="bg1"/>
                </a:solidFill>
                <a:effectLst/>
                <a:latin typeface="Baskerville Old Face" panose="02020602080505020303" pitchFamily="18" charset="0"/>
              </a:rPr>
              <a:t/>
            </a:r>
            <a:br>
              <a:rPr lang="en-US" sz="1300" dirty="0">
                <a:solidFill>
                  <a:schemeClr val="bg1"/>
                </a:solidFill>
                <a:effectLst/>
                <a:latin typeface="Baskerville Old Face" panose="02020602080505020303" pitchFamily="18" charset="0"/>
              </a:rPr>
            </a:br>
            <a:r>
              <a:rPr lang="en-US" sz="1300" b="1" u="sng" dirty="0" smtClean="0">
                <a:solidFill>
                  <a:schemeClr val="bg1"/>
                </a:solidFill>
                <a:effectLst/>
                <a:latin typeface="Baskerville Old Face" panose="02020602080505020303" pitchFamily="18" charset="0"/>
                <a:cs typeface="Aharoni" panose="02010803020104030203" pitchFamily="2" charset="-79"/>
              </a:rPr>
              <a:t>Contact</a:t>
            </a:r>
            <a:r>
              <a:rPr lang="en-US" sz="1300" b="1" dirty="0" smtClean="0">
                <a:solidFill>
                  <a:schemeClr val="bg1"/>
                </a:solidFill>
                <a:effectLst/>
                <a:latin typeface="Baskerville Old Face" panose="02020602080505020303" pitchFamily="18" charset="0"/>
                <a:cs typeface="Aharoni" panose="02010803020104030203" pitchFamily="2" charset="-79"/>
              </a:rPr>
              <a:t>: Klay </a:t>
            </a:r>
            <a:r>
              <a:rPr lang="en-US" sz="1300" b="1" dirty="0" err="1" smtClean="0">
                <a:solidFill>
                  <a:schemeClr val="bg1"/>
                </a:solidFill>
                <a:effectLst/>
                <a:latin typeface="Baskerville Old Face" panose="02020602080505020303" pitchFamily="18" charset="0"/>
                <a:cs typeface="Aharoni" panose="02010803020104030203" pitchFamily="2" charset="-79"/>
              </a:rPr>
              <a:t>Kasselder</a:t>
            </a:r>
            <a:r>
              <a:rPr lang="en-US" sz="1300" b="1" dirty="0" smtClean="0">
                <a:solidFill>
                  <a:schemeClr val="bg1"/>
                </a:solidFill>
                <a:effectLst/>
                <a:latin typeface="Baskerville Old Face" panose="02020602080505020303" pitchFamily="18" charset="0"/>
                <a:cs typeface="Aharoni" panose="02010803020104030203" pitchFamily="2" charset="-79"/>
              </a:rPr>
              <a:t> - 308-201-0168</a:t>
            </a:r>
            <a:br>
              <a:rPr lang="en-US" sz="1300" b="1" dirty="0" smtClean="0">
                <a:solidFill>
                  <a:schemeClr val="bg1"/>
                </a:solidFill>
                <a:effectLst/>
                <a:latin typeface="Baskerville Old Face" panose="02020602080505020303" pitchFamily="18" charset="0"/>
                <a:cs typeface="Aharoni" panose="02010803020104030203" pitchFamily="2" charset="-79"/>
              </a:rPr>
            </a:br>
            <a:r>
              <a:rPr lang="en-US" sz="1300" b="1" dirty="0">
                <a:solidFill>
                  <a:schemeClr val="bg1"/>
                </a:solidFill>
                <a:effectLst/>
                <a:latin typeface="Baskerville Old Face" panose="02020602080505020303" pitchFamily="18" charset="0"/>
                <a:cs typeface="Aharoni" panose="02010803020104030203" pitchFamily="2" charset="-79"/>
              </a:rPr>
              <a:t/>
            </a:r>
            <a:br>
              <a:rPr lang="en-US" sz="1300" b="1" dirty="0">
                <a:solidFill>
                  <a:schemeClr val="bg1"/>
                </a:solidFill>
                <a:effectLst/>
                <a:latin typeface="Baskerville Old Face" panose="02020602080505020303" pitchFamily="18" charset="0"/>
                <a:cs typeface="Aharoni" panose="02010803020104030203" pitchFamily="2" charset="-79"/>
              </a:rPr>
            </a:br>
            <a:r>
              <a:rPr lang="en-US" sz="1300" b="1" u="sng" dirty="0" smtClean="0">
                <a:solidFill>
                  <a:schemeClr val="bg1"/>
                </a:solidFill>
                <a:effectLst/>
                <a:latin typeface="Baskerville Old Face" panose="02020602080505020303" pitchFamily="18" charset="0"/>
                <a:cs typeface="Aharoni" panose="02010803020104030203" pitchFamily="2" charset="-79"/>
              </a:rPr>
              <a:t>Comments</a:t>
            </a:r>
            <a:r>
              <a:rPr lang="en-US" sz="1300" b="1" dirty="0" smtClean="0">
                <a:solidFill>
                  <a:schemeClr val="bg1"/>
                </a:solidFill>
                <a:effectLst/>
                <a:latin typeface="Baskerville Old Face" panose="02020602080505020303" pitchFamily="18" charset="0"/>
                <a:cs typeface="Aharoni" panose="02010803020104030203" pitchFamily="2" charset="-79"/>
              </a:rPr>
              <a:t>: </a:t>
            </a:r>
            <a:r>
              <a:rPr lang="en-US" sz="1300" dirty="0" smtClean="0">
                <a:solidFill>
                  <a:schemeClr val="bg1"/>
                </a:solidFill>
                <a:effectLst/>
                <a:latin typeface="Baskerville Old Face" panose="02020602080505020303" pitchFamily="18" charset="0"/>
              </a:rPr>
              <a:t> 1.5 miles of Cedar </a:t>
            </a:r>
            <a:r>
              <a:rPr lang="en-US" sz="1300" dirty="0">
                <a:solidFill>
                  <a:schemeClr val="bg1"/>
                </a:solidFill>
                <a:effectLst/>
                <a:latin typeface="Baskerville Old Face" panose="02020602080505020303" pitchFamily="18" charset="0"/>
              </a:rPr>
              <a:t>River runs through this hunter's paradise! Property is divided by Hwy 281, and can be sold as two </a:t>
            </a:r>
            <a:r>
              <a:rPr lang="en-US" sz="1300" dirty="0" smtClean="0">
                <a:solidFill>
                  <a:schemeClr val="bg1"/>
                </a:solidFill>
                <a:effectLst/>
                <a:latin typeface="Baskerville Old Face" panose="02020602080505020303" pitchFamily="18" charset="0"/>
              </a:rPr>
              <a:t>separate tracts of 32 &amp; 36 +/- acres.  </a:t>
            </a:r>
            <a:endParaRPr lang="en-US" sz="1300" dirty="0">
              <a:solidFill>
                <a:schemeClr val="bg1"/>
              </a:solidFill>
              <a:effectLst/>
              <a:latin typeface="Baskerville Old Face" panose="02020602080505020303" pitchFamily="18" charset="0"/>
            </a:endParaRPr>
          </a:p>
        </p:txBody>
      </p:sp>
      <p:sp>
        <p:nvSpPr>
          <p:cNvPr id="4" name="TextBox 3"/>
          <p:cNvSpPr txBox="1"/>
          <p:nvPr/>
        </p:nvSpPr>
        <p:spPr>
          <a:xfrm>
            <a:off x="2514600" y="294378"/>
            <a:ext cx="6403288" cy="477054"/>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sz="2500" b="1" dirty="0" smtClean="0">
                <a:latin typeface="Baskerville Old Face" panose="02020602080505020303" pitchFamily="18" charset="0"/>
              </a:rPr>
              <a:t>2 Tracts River </a:t>
            </a:r>
            <a:r>
              <a:rPr lang="en-US" sz="2500" b="1" dirty="0">
                <a:latin typeface="Baskerville Old Face" panose="02020602080505020303" pitchFamily="18" charset="0"/>
              </a:rPr>
              <a:t>Frontage, Greeley County, NE</a:t>
            </a:r>
          </a:p>
        </p:txBody>
      </p:sp>
      <p:pic>
        <p:nvPicPr>
          <p:cNvPr id="9" name="Picture 8"/>
          <p:cNvPicPr>
            <a:picLocks noChangeAspect="1"/>
          </p:cNvPicPr>
          <p:nvPr/>
        </p:nvPicPr>
        <p:blipFill rotWithShape="1">
          <a:blip r:embed="rId2" cstate="print">
            <a:extLst>
              <a:ext uri="{28A0092B-C50C-407E-A947-70E740481C1C}">
                <a14:useLocalDpi xmlns:a14="http://schemas.microsoft.com/office/drawing/2010/main" val="0"/>
              </a:ext>
            </a:extLst>
          </a:blip>
          <a:srcRect l="-204" t="1" r="14941" b="6074"/>
          <a:stretch/>
        </p:blipFill>
        <p:spPr>
          <a:xfrm>
            <a:off x="228600" y="889956"/>
            <a:ext cx="2555624" cy="1498669"/>
          </a:xfrm>
          <a:prstGeom prst="snip2DiagRect">
            <a:avLst/>
          </a:prstGeom>
          <a:solidFill>
            <a:srgbClr val="FFFFFF">
              <a:shade val="85000"/>
            </a:srgbClr>
          </a:solidFill>
          <a:ln w="88900" cap="sq">
            <a:solidFill>
              <a:schemeClr val="accent5">
                <a:lumMod val="40000"/>
                <a:lumOff val="60000"/>
              </a:schemeClr>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63364" y="4277893"/>
            <a:ext cx="2463150" cy="1847363"/>
          </a:xfrm>
          <a:prstGeom prst="snip2DiagRect">
            <a:avLst>
              <a:gd name="adj1" fmla="val 7380"/>
              <a:gd name="adj2" fmla="val 16667"/>
            </a:avLst>
          </a:prstGeom>
          <a:solidFill>
            <a:srgbClr val="FFFFFF">
              <a:shade val="85000"/>
            </a:srgbClr>
          </a:solidFill>
          <a:ln w="88900" cap="sq">
            <a:solidFill>
              <a:schemeClr val="accent5">
                <a:lumMod val="40000"/>
                <a:lumOff val="60000"/>
              </a:schemeClr>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pic>
        <p:nvPicPr>
          <p:cNvPr id="12" name="Picture 11"/>
          <p:cNvPicPr>
            <a:picLocks noChangeAspect="1"/>
          </p:cNvPicPr>
          <p:nvPr/>
        </p:nvPicPr>
        <p:blipFill rotWithShape="1">
          <a:blip r:embed="rId4" cstate="print">
            <a:extLst>
              <a:ext uri="{28A0092B-C50C-407E-A947-70E740481C1C}">
                <a14:useLocalDpi xmlns:a14="http://schemas.microsoft.com/office/drawing/2010/main" val="0"/>
              </a:ext>
            </a:extLst>
          </a:blip>
          <a:srcRect l="331" t="1684" r="21512" b="-6298"/>
          <a:stretch/>
        </p:blipFill>
        <p:spPr>
          <a:xfrm>
            <a:off x="111375" y="4126955"/>
            <a:ext cx="3419763" cy="1282411"/>
          </a:xfrm>
          <a:prstGeom prst="ellipse">
            <a:avLst/>
          </a:prstGeom>
          <a:ln w="63500" cap="rnd">
            <a:solidFill>
              <a:schemeClr val="accent5">
                <a:lumMod val="40000"/>
                <a:lumOff val="60000"/>
              </a:schemeClr>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15" name="Picture 14"/>
          <p:cNvPicPr>
            <a:picLocks noChangeAspect="1"/>
          </p:cNvPicPr>
          <p:nvPr/>
        </p:nvPicPr>
        <p:blipFill rotWithShape="1">
          <a:blip r:embed="rId5" cstate="print">
            <a:extLst>
              <a:ext uri="{28A0092B-C50C-407E-A947-70E740481C1C}">
                <a14:useLocalDpi xmlns:a14="http://schemas.microsoft.com/office/drawing/2010/main" val="0"/>
              </a:ext>
            </a:extLst>
          </a:blip>
          <a:srcRect l="-875" t="-4684" r="9209" b="661"/>
          <a:stretch/>
        </p:blipFill>
        <p:spPr>
          <a:xfrm>
            <a:off x="5678144" y="1463040"/>
            <a:ext cx="3248370" cy="1476532"/>
          </a:xfrm>
          <a:prstGeom prst="ellipse">
            <a:avLst/>
          </a:prstGeom>
          <a:ln w="63500" cap="rnd">
            <a:solidFill>
              <a:schemeClr val="accent5">
                <a:lumMod val="40000"/>
                <a:lumOff val="60000"/>
              </a:schemeClr>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cxnSp>
        <p:nvCxnSpPr>
          <p:cNvPr id="18" name="Straight Connector 4"/>
          <p:cNvCxnSpPr/>
          <p:nvPr/>
        </p:nvCxnSpPr>
        <p:spPr>
          <a:xfrm>
            <a:off x="6082070" y="5390022"/>
            <a:ext cx="0" cy="1010778"/>
          </a:xfrm>
          <a:prstGeom prst="straightConnector1">
            <a:avLst/>
          </a:prstGeom>
          <a:noFill/>
          <a:ln w="28575">
            <a:solidFill>
              <a:srgbClr val="FF0000"/>
            </a:solidFill>
            <a:prstDash val="solid"/>
          </a:ln>
        </p:spPr>
      </p:cxnSp>
      <p:cxnSp>
        <p:nvCxnSpPr>
          <p:cNvPr id="19" name="Straight Connector 3"/>
          <p:cNvCxnSpPr/>
          <p:nvPr/>
        </p:nvCxnSpPr>
        <p:spPr>
          <a:xfrm flipH="1">
            <a:off x="5762830" y="5390022"/>
            <a:ext cx="580074" cy="0"/>
          </a:xfrm>
          <a:prstGeom prst="straightConnector1">
            <a:avLst/>
          </a:prstGeom>
          <a:noFill/>
          <a:ln w="28575">
            <a:solidFill>
              <a:srgbClr val="FF0000"/>
            </a:solidFill>
            <a:prstDash val="solid"/>
          </a:ln>
        </p:spPr>
      </p:cxnSp>
      <p:cxnSp>
        <p:nvCxnSpPr>
          <p:cNvPr id="20" name="Straight Connector 2"/>
          <p:cNvCxnSpPr/>
          <p:nvPr/>
        </p:nvCxnSpPr>
        <p:spPr>
          <a:xfrm flipV="1">
            <a:off x="3276600" y="4993784"/>
            <a:ext cx="1170153" cy="415582"/>
          </a:xfrm>
          <a:prstGeom prst="straightConnector1">
            <a:avLst/>
          </a:prstGeom>
          <a:noFill/>
          <a:ln w="28575">
            <a:solidFill>
              <a:srgbClr val="FF0000"/>
            </a:solidFill>
            <a:prstDash val="solid"/>
          </a:ln>
        </p:spPr>
      </p:cxnSp>
      <p:cxnSp>
        <p:nvCxnSpPr>
          <p:cNvPr id="21" name="Straight Connector 1"/>
          <p:cNvCxnSpPr/>
          <p:nvPr/>
        </p:nvCxnSpPr>
        <p:spPr>
          <a:xfrm flipH="1" flipV="1">
            <a:off x="4442665" y="4993783"/>
            <a:ext cx="1320165" cy="396240"/>
          </a:xfrm>
          <a:prstGeom prst="straightConnector1">
            <a:avLst/>
          </a:prstGeom>
          <a:noFill/>
          <a:ln w="28575">
            <a:solidFill>
              <a:srgbClr val="FF0000"/>
            </a:solidFill>
            <a:prstDash val="solid"/>
          </a:ln>
        </p:spPr>
      </p:cxnSp>
      <p:sp>
        <p:nvSpPr>
          <p:cNvPr id="22" name="TextBox 21"/>
          <p:cNvSpPr txBox="1"/>
          <p:nvPr/>
        </p:nvSpPr>
        <p:spPr>
          <a:xfrm>
            <a:off x="2992978" y="5409366"/>
            <a:ext cx="3352800" cy="1377300"/>
          </a:xfrm>
          <a:prstGeom prst="rect">
            <a:avLst/>
          </a:prstGeom>
          <a:noFill/>
        </p:spPr>
        <p:txBody>
          <a:bodyPr wrap="square" rtlCol="0">
            <a:spAutoFit/>
          </a:bodyPr>
          <a:lstStyle/>
          <a:p>
            <a:pPr algn="ctr"/>
            <a:r>
              <a:rPr lang="en-US" sz="1600" b="1" dirty="0" smtClean="0">
                <a:solidFill>
                  <a:srgbClr val="180000"/>
                </a:solidFill>
                <a:latin typeface="Baskerville Old Face" panose="02020602080505020303" pitchFamily="18" charset="0"/>
                <a:cs typeface="Aharoni" panose="02010803020104030203" pitchFamily="2" charset="-79"/>
              </a:rPr>
              <a:t>Cabin Realty &amp; Ag Services</a:t>
            </a:r>
          </a:p>
          <a:p>
            <a:pPr algn="ctr"/>
            <a:r>
              <a:rPr lang="en-US" sz="1350" dirty="0" smtClean="0">
                <a:solidFill>
                  <a:srgbClr val="180000"/>
                </a:solidFill>
                <a:latin typeface="Baskerville Old Face" panose="02020602080505020303" pitchFamily="18" charset="0"/>
                <a:cs typeface="Aharoni" panose="02010803020104030203" pitchFamily="2" charset="-79"/>
              </a:rPr>
              <a:t>Real Estate Sale &amp; Management</a:t>
            </a:r>
          </a:p>
          <a:p>
            <a:pPr algn="ctr"/>
            <a:r>
              <a:rPr lang="en-US" sz="1350" dirty="0" smtClean="0">
                <a:solidFill>
                  <a:srgbClr val="180000"/>
                </a:solidFill>
                <a:latin typeface="Baskerville Old Face" panose="02020602080505020303" pitchFamily="18" charset="0"/>
                <a:cs typeface="Aharoni" panose="02010803020104030203" pitchFamily="2" charset="-79"/>
              </a:rPr>
              <a:t>Michele Usasz, Broker</a:t>
            </a:r>
          </a:p>
          <a:p>
            <a:pPr algn="ctr"/>
            <a:r>
              <a:rPr lang="en-US" sz="1350" dirty="0" smtClean="0">
                <a:solidFill>
                  <a:srgbClr val="180000"/>
                </a:solidFill>
                <a:latin typeface="Baskerville Old Face" panose="02020602080505020303" pitchFamily="18" charset="0"/>
                <a:cs typeface="Aharoni" panose="02010803020104030203" pitchFamily="2" charset="-79"/>
              </a:rPr>
              <a:t>Terry K. Held, Associate Broker</a:t>
            </a:r>
          </a:p>
          <a:p>
            <a:pPr algn="ctr"/>
            <a:r>
              <a:rPr lang="en-US" sz="1350" dirty="0" smtClean="0">
                <a:solidFill>
                  <a:srgbClr val="180000"/>
                </a:solidFill>
                <a:latin typeface="Baskerville Old Face" panose="02020602080505020303" pitchFamily="18" charset="0"/>
                <a:cs typeface="Aharoni" panose="02010803020104030203" pitchFamily="2" charset="-79"/>
              </a:rPr>
              <a:t>Office: 308-346-4425</a:t>
            </a:r>
          </a:p>
          <a:p>
            <a:pPr algn="ctr"/>
            <a:r>
              <a:rPr lang="en-US" sz="1350" b="1" dirty="0" smtClean="0">
                <a:solidFill>
                  <a:srgbClr val="180000"/>
                </a:solidFill>
                <a:latin typeface="Baskerville Old Face" panose="02020602080505020303" pitchFamily="18" charset="0"/>
                <a:cs typeface="Aharoni" panose="02010803020104030203" pitchFamily="2" charset="-79"/>
              </a:rPr>
              <a:t>www. CabinRealtyAgServices.com</a:t>
            </a:r>
          </a:p>
        </p:txBody>
      </p:sp>
    </p:spTree>
    <p:extLst>
      <p:ext uri="{BB962C8B-B14F-4D97-AF65-F5344CB8AC3E}">
        <p14:creationId xmlns:p14="http://schemas.microsoft.com/office/powerpoint/2010/main" val="2303710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638</TotalTime>
  <Words>64</Words>
  <Application>Microsoft Office PowerPoint</Application>
  <PresentationFormat>On-screen Show (4:3)</PresentationFormat>
  <Paragraphs>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Foundry</vt:lpstr>
      <vt:lpstr>Legal Description: Tract of land in the S1/2 of NE1/4 Section 2, Township 20N, Range 11W of the 6th P.M., Greeley County, NE   Real Estate Taxes: 2017- approx $1,228.96  Contact: Klay Kasselder - 308-201-0168  Comments:  1.5 miles of Cedar River runs through this hunter's paradise! Property is divided by Hwy 281, and can be sold as two separate tracts of 32 &amp; 36 +/- acres.  </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List Price: $315,000.00 Real Estate Taxes: 2015 - $1,419.52 Contact: Colten Marsh - 402.709.7253 Legal Description: A tract of land located in the Southwest Quarter; a tract located in the southwest corner of the Southeast Quarter and part of the South Half of the Southeast Quarter lying west of old HWY 14, ALL in Section 20, Township 25 North, Range 6 West of the 6th P.M., Antelope County, Nebraska.  Location/Description: Approximately one mile south of Neligh on old HWY 14 and west 1/2 mile on 848th Road to subject property marked by Cabin Realty &amp; Ag Services signs.  Comments: This property offers a unique opportunity to obtain a main house and a rental property. The main house is 1,526 sq feet with 3 bedroom, 2 bath, 1/3 basement, and a 2 car attached garage. Rental house is 984 sq feet with 2 bedroom, 1 bath and a 2 car attached garage. This acreage includes many mature trees and a pond making the property appealing to the avid hunter and fisherman . There is a 30 by 60 open front pole shed and fish in the pond! For more information or to see the property give Colten a call!</dc:title>
  <dc:creator>Main</dc:creator>
  <cp:lastModifiedBy>Main</cp:lastModifiedBy>
  <cp:revision>28</cp:revision>
  <cp:lastPrinted>2016-09-01T20:49:43Z</cp:lastPrinted>
  <dcterms:created xsi:type="dcterms:W3CDTF">2016-05-10T18:31:09Z</dcterms:created>
  <dcterms:modified xsi:type="dcterms:W3CDTF">2018-03-26T15:13:30Z</dcterms:modified>
</cp:coreProperties>
</file>