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9144000" cy="6858000" type="screen4x3"/>
  <p:notesSz cx="7010400" cy="9296400"/>
  <p:defaultText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220" autoAdjust="0"/>
  </p:normalViewPr>
  <p:slideViewPr>
    <p:cSldViewPr>
      <p:cViewPr varScale="1">
        <p:scale>
          <a:sx n="105" d="100"/>
          <a:sy n="105" d="100"/>
        </p:scale>
        <p:origin x="-18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1F4ACF-7C34-461E-AAE7-6C374DAF7714}" type="datetimeFigureOut">
              <a:rPr lang="en-US" smtClean="0"/>
              <a:t>7/17/2018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93A661-AF0E-4233-B6A1-1389E54CE509}" type="slidenum">
              <a:rPr lang="en-US" smtClean="0"/>
              <a:t>‹#›</a:t>
            </a:fld>
            <a:endParaRPr lang="en-US"/>
          </a:p>
        </p:txBody>
      </p:sp>
    </p:spTree>
    <p:extLst>
      <p:ext uri="{BB962C8B-B14F-4D97-AF65-F5344CB8AC3E}">
        <p14:creationId xmlns:p14="http://schemas.microsoft.com/office/powerpoint/2010/main" val="3178255006"/>
      </p:ext>
    </p:extLst>
  </p:cSld>
  <p:clrMap bg1="lt1" tx1="dk1" bg2="lt2" tx2="dk2" accent1="accent1" accent2="accent2" accent3="accent3" accent4="accent4" accent5="accent5" accent6="accent6" hlink="hlink" folHlink="folHlink"/>
  <p:notesStyle>
    <a:lvl1pPr marL="0" algn="l" defTabSz="914211" rtl="0" eaLnBrk="1" latinLnBrk="0" hangingPunct="1">
      <a:defRPr sz="1200" kern="1200">
        <a:solidFill>
          <a:schemeClr val="tx1"/>
        </a:solidFill>
        <a:latin typeface="+mn-lt"/>
        <a:ea typeface="+mn-ea"/>
        <a:cs typeface="+mn-cs"/>
      </a:defRPr>
    </a:lvl1pPr>
    <a:lvl2pPr marL="457106" algn="l" defTabSz="914211" rtl="0" eaLnBrk="1" latinLnBrk="0" hangingPunct="1">
      <a:defRPr sz="1200" kern="1200">
        <a:solidFill>
          <a:schemeClr val="tx1"/>
        </a:solidFill>
        <a:latin typeface="+mn-lt"/>
        <a:ea typeface="+mn-ea"/>
        <a:cs typeface="+mn-cs"/>
      </a:defRPr>
    </a:lvl2pPr>
    <a:lvl3pPr marL="914211" algn="l" defTabSz="914211" rtl="0" eaLnBrk="1" latinLnBrk="0" hangingPunct="1">
      <a:defRPr sz="1200" kern="1200">
        <a:solidFill>
          <a:schemeClr val="tx1"/>
        </a:solidFill>
        <a:latin typeface="+mn-lt"/>
        <a:ea typeface="+mn-ea"/>
        <a:cs typeface="+mn-cs"/>
      </a:defRPr>
    </a:lvl3pPr>
    <a:lvl4pPr marL="1371317" algn="l" defTabSz="914211" rtl="0" eaLnBrk="1" latinLnBrk="0" hangingPunct="1">
      <a:defRPr sz="1200" kern="1200">
        <a:solidFill>
          <a:schemeClr val="tx1"/>
        </a:solidFill>
        <a:latin typeface="+mn-lt"/>
        <a:ea typeface="+mn-ea"/>
        <a:cs typeface="+mn-cs"/>
      </a:defRPr>
    </a:lvl4pPr>
    <a:lvl5pPr marL="1828423" algn="l" defTabSz="914211" rtl="0" eaLnBrk="1" latinLnBrk="0" hangingPunct="1">
      <a:defRPr sz="1200" kern="1200">
        <a:solidFill>
          <a:schemeClr val="tx1"/>
        </a:solidFill>
        <a:latin typeface="+mn-lt"/>
        <a:ea typeface="+mn-ea"/>
        <a:cs typeface="+mn-cs"/>
      </a:defRPr>
    </a:lvl5pPr>
    <a:lvl6pPr marL="2285530" algn="l" defTabSz="914211" rtl="0" eaLnBrk="1" latinLnBrk="0" hangingPunct="1">
      <a:defRPr sz="1200" kern="1200">
        <a:solidFill>
          <a:schemeClr val="tx1"/>
        </a:solidFill>
        <a:latin typeface="+mn-lt"/>
        <a:ea typeface="+mn-ea"/>
        <a:cs typeface="+mn-cs"/>
      </a:defRPr>
    </a:lvl6pPr>
    <a:lvl7pPr marL="2742636" algn="l" defTabSz="914211" rtl="0" eaLnBrk="1" latinLnBrk="0" hangingPunct="1">
      <a:defRPr sz="1200" kern="1200">
        <a:solidFill>
          <a:schemeClr val="tx1"/>
        </a:solidFill>
        <a:latin typeface="+mn-lt"/>
        <a:ea typeface="+mn-ea"/>
        <a:cs typeface="+mn-cs"/>
      </a:defRPr>
    </a:lvl7pPr>
    <a:lvl8pPr marL="3199741" algn="l" defTabSz="914211" rtl="0" eaLnBrk="1" latinLnBrk="0" hangingPunct="1">
      <a:defRPr sz="1200" kern="1200">
        <a:solidFill>
          <a:schemeClr val="tx1"/>
        </a:solidFill>
        <a:latin typeface="+mn-lt"/>
        <a:ea typeface="+mn-ea"/>
        <a:cs typeface="+mn-cs"/>
      </a:defRPr>
    </a:lvl8pPr>
    <a:lvl9pPr marL="3656847" algn="l" defTabSz="9142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30" indent="0" algn="ctr">
              <a:buNone/>
              <a:defRPr>
                <a:solidFill>
                  <a:schemeClr val="tx1">
                    <a:tint val="75000"/>
                  </a:schemeClr>
                </a:solidFill>
              </a:defRPr>
            </a:lvl6pPr>
            <a:lvl7pPr marL="2742636" indent="0" algn="ctr">
              <a:buNone/>
              <a:defRPr>
                <a:solidFill>
                  <a:schemeClr val="tx1">
                    <a:tint val="75000"/>
                  </a:schemeClr>
                </a:solidFill>
              </a:defRPr>
            </a:lvl7pPr>
            <a:lvl8pPr marL="3199741"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807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977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637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993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30" indent="0">
              <a:buNone/>
              <a:defRPr sz="1400">
                <a:solidFill>
                  <a:schemeClr val="tx1">
                    <a:tint val="75000"/>
                  </a:schemeClr>
                </a:solidFill>
              </a:defRPr>
            </a:lvl6pPr>
            <a:lvl7pPr marL="2742636" indent="0">
              <a:buNone/>
              <a:defRPr sz="1400">
                <a:solidFill>
                  <a:schemeClr val="tx1">
                    <a:tint val="75000"/>
                  </a:schemeClr>
                </a:solidFill>
              </a:defRPr>
            </a:lvl7pPr>
            <a:lvl8pPr marL="3199741"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D5DAD-18B3-4A55-9691-3C7D966F1D29}"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5408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DAD-18B3-4A55-9691-3C7D966F1D29}"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397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D5DAD-18B3-4A55-9691-3C7D966F1D29}" type="datetimeFigureOut">
              <a:rPr lang="en-US" smtClean="0"/>
              <a:t>7/17/2018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45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D5DAD-18B3-4A55-9691-3C7D966F1D29}" type="datetimeFigureOut">
              <a:rPr lang="en-US" smtClean="0"/>
              <a:t>7/17/2018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455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7/17/2018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7528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5095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30" indent="0">
              <a:buNone/>
              <a:defRPr sz="2000"/>
            </a:lvl6pPr>
            <a:lvl7pPr marL="2742636" indent="0">
              <a:buNone/>
              <a:defRPr sz="2000"/>
            </a:lvl7pPr>
            <a:lvl8pPr marL="3199741"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3537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2A9D5DAD-18B3-4A55-9691-3C7D966F1D29}" type="datetimeFigureOut">
              <a:rPr lang="en-US" smtClean="0"/>
              <a:t>7/17/2018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F839F1FB-27C2-49B4-9AA6-BE5B01A08C5B}" type="slidenum">
              <a:rPr lang="en-US" smtClean="0"/>
              <a:t>‹#›</a:t>
            </a:fld>
            <a:endParaRPr lang="en-US"/>
          </a:p>
        </p:txBody>
      </p:sp>
    </p:spTree>
    <p:extLst>
      <p:ext uri="{BB962C8B-B14F-4D97-AF65-F5344CB8AC3E}">
        <p14:creationId xmlns:p14="http://schemas.microsoft.com/office/powerpoint/2010/main" val="3809294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211"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1" algn="l" defTabSz="9142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6"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2"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94"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14400"/>
            <a:ext cx="1524000" cy="6858000"/>
          </a:xfrm>
          <a:prstGeom prst="rect">
            <a:avLst/>
          </a:prstGeom>
        </p:spPr>
      </p:pic>
      <p:sp>
        <p:nvSpPr>
          <p:cNvPr id="2" name="Title 1"/>
          <p:cNvSpPr>
            <a:spLocks noGrp="1"/>
          </p:cNvSpPr>
          <p:nvPr>
            <p:ph type="ctrTitle"/>
          </p:nvPr>
        </p:nvSpPr>
        <p:spPr>
          <a:xfrm>
            <a:off x="0" y="0"/>
            <a:ext cx="9127688" cy="5486399"/>
          </a:xfrm>
        </p:spPr>
        <p:txBody>
          <a:bodyPr anchor="t">
            <a:normAutofit/>
          </a:bodyPr>
          <a:lstStyle/>
          <a:p>
            <a:r>
              <a:rPr lang="en-US" sz="3600" b="1" dirty="0" smtClean="0">
                <a:solidFill>
                  <a:schemeClr val="bg1"/>
                </a:solidFill>
                <a:latin typeface="Baskerville Old Face" panose="02020602080505020303" pitchFamily="18" charset="0"/>
                <a:cs typeface="Aharoni" panose="02010803020104030203" pitchFamily="2" charset="-79"/>
              </a:rPr>
              <a:t>MINUTES AWAY FROM GROVE LAKE STATE REC. AREA</a:t>
            </a:r>
            <a:br>
              <a:rPr lang="en-US" sz="3600" b="1" dirty="0" smtClean="0">
                <a:solidFill>
                  <a:schemeClr val="bg1"/>
                </a:solidFill>
                <a:latin typeface="Baskerville Old Face" panose="02020602080505020303" pitchFamily="18" charset="0"/>
                <a:cs typeface="Aharoni" panose="02010803020104030203" pitchFamily="2" charset="-79"/>
              </a:rPr>
            </a:br>
            <a:r>
              <a:rPr lang="en-US" sz="3600" b="1" dirty="0" smtClean="0">
                <a:solidFill>
                  <a:schemeClr val="bg1"/>
                </a:solidFill>
                <a:latin typeface="Baskerville Old Face" panose="02020602080505020303" pitchFamily="18" charset="0"/>
                <a:cs typeface="Aharoni" panose="02010803020104030203" pitchFamily="2" charset="-79"/>
              </a:rPr>
              <a:t>80 </a:t>
            </a:r>
            <a:r>
              <a:rPr lang="en-US" sz="3600" b="1" dirty="0">
                <a:solidFill>
                  <a:schemeClr val="bg1"/>
                </a:solidFill>
                <a:latin typeface="Baskerville Old Face" panose="02020602080505020303" pitchFamily="18" charset="0"/>
                <a:cs typeface="Aharoni" panose="02010803020104030203" pitchFamily="2" charset="-79"/>
              </a:rPr>
              <a:t>+/- Acres Antelope County, </a:t>
            </a:r>
            <a:r>
              <a:rPr lang="en-US" sz="3600" b="1" dirty="0" smtClean="0">
                <a:solidFill>
                  <a:schemeClr val="bg1"/>
                </a:solidFill>
                <a:latin typeface="Baskerville Old Face" panose="02020602080505020303" pitchFamily="18" charset="0"/>
                <a:cs typeface="Aharoni" panose="02010803020104030203" pitchFamily="2" charset="-79"/>
              </a:rPr>
              <a:t>NE</a:t>
            </a:r>
            <a:r>
              <a:rPr lang="en-US" sz="1700" b="1" u="sng" dirty="0">
                <a:solidFill>
                  <a:schemeClr val="bg1"/>
                </a:solidFill>
                <a:latin typeface="Baskerville Old Face" panose="02020602080505020303" pitchFamily="18" charset="0"/>
                <a:cs typeface="Aharoni" panose="02010803020104030203" pitchFamily="2" charset="-79"/>
              </a:rPr>
              <a:t/>
            </a:r>
            <a:br>
              <a:rPr lang="en-US" sz="1700" b="1" u="sng" dirty="0">
                <a:solidFill>
                  <a:schemeClr val="bg1"/>
                </a:solidFill>
                <a:latin typeface="Baskerville Old Face" panose="02020602080505020303" pitchFamily="18" charset="0"/>
                <a:cs typeface="Aharoni" panose="02010803020104030203" pitchFamily="2" charset="-79"/>
              </a:rPr>
            </a:br>
            <a:r>
              <a:rPr lang="en-US" sz="1700" b="1" u="sng" dirty="0" smtClean="0">
                <a:solidFill>
                  <a:schemeClr val="bg1"/>
                </a:solidFill>
                <a:latin typeface="Baskerville Old Face" panose="02020602080505020303" pitchFamily="18" charset="0"/>
                <a:cs typeface="Aharoni" panose="02010803020104030203" pitchFamily="2" charset="-79"/>
              </a:rPr>
              <a:t/>
            </a:r>
            <a:br>
              <a:rPr lang="en-US" sz="1700" b="1" u="sng" dirty="0" smtClean="0">
                <a:solidFill>
                  <a:schemeClr val="bg1"/>
                </a:solidFill>
                <a:latin typeface="Baskerville Old Face" panose="02020602080505020303" pitchFamily="18" charset="0"/>
                <a:cs typeface="Aharoni" panose="02010803020104030203" pitchFamily="2" charset="-79"/>
              </a:rPr>
            </a:br>
            <a:r>
              <a:rPr lang="en-US" sz="2000" b="1" u="sng" dirty="0" smtClean="0">
                <a:solidFill>
                  <a:schemeClr val="bg1"/>
                </a:solidFill>
                <a:latin typeface="Baskerville Old Face" panose="02020602080505020303" pitchFamily="18" charset="0"/>
                <a:cs typeface="Aharoni" panose="02010803020104030203" pitchFamily="2" charset="-79"/>
              </a:rPr>
              <a:t>Location</a:t>
            </a:r>
            <a:r>
              <a:rPr lang="en-US" sz="2000" b="1" u="sng" dirty="0" smtClean="0">
                <a:solidFill>
                  <a:schemeClr val="bg1"/>
                </a:solidFill>
                <a:latin typeface="Baskerville Old Face" panose="02020602080505020303" pitchFamily="18" charset="0"/>
                <a:cs typeface="Aharoni" panose="02010803020104030203" pitchFamily="2" charset="-79"/>
              </a:rPr>
              <a:t>: </a:t>
            </a:r>
            <a:r>
              <a:rPr lang="en-US" sz="2000" b="1" dirty="0" smtClean="0">
                <a:solidFill>
                  <a:schemeClr val="bg1"/>
                </a:solidFill>
                <a:latin typeface="Baskerville Old Face" panose="02020602080505020303" pitchFamily="18" charset="0"/>
                <a:cs typeface="Aharoni" panose="02010803020104030203" pitchFamily="2" charset="-79"/>
              </a:rPr>
              <a:t> 1 mile N &amp; 1 ½ miles W of Royal, NE </a:t>
            </a:r>
            <a:r>
              <a:rPr lang="en-US" sz="2000" b="1" dirty="0" smtClean="0">
                <a:solidFill>
                  <a:schemeClr val="bg1"/>
                </a:solidFill>
                <a:latin typeface="Baskerville Old Face" panose="02020602080505020303" pitchFamily="18" charset="0"/>
              </a:rPr>
              <a:t/>
            </a:r>
            <a:br>
              <a:rPr lang="en-US" sz="2000" b="1" dirty="0" smtClean="0">
                <a:solidFill>
                  <a:schemeClr val="bg1"/>
                </a:solidFill>
                <a:latin typeface="Baskerville Old Face" panose="02020602080505020303" pitchFamily="18" charset="0"/>
              </a:rPr>
            </a:br>
            <a:r>
              <a:rPr lang="en-US" sz="2000" b="1" dirty="0" smtClean="0">
                <a:solidFill>
                  <a:schemeClr val="bg1"/>
                </a:solidFill>
                <a:latin typeface="Baskerville Old Face" panose="02020602080505020303" pitchFamily="18" charset="0"/>
              </a:rPr>
              <a:t/>
            </a:r>
            <a:br>
              <a:rPr lang="en-US" sz="2000" b="1" dirty="0" smtClean="0">
                <a:solidFill>
                  <a:schemeClr val="bg1"/>
                </a:solidFill>
                <a:latin typeface="Baskerville Old Face" panose="02020602080505020303" pitchFamily="18" charset="0"/>
              </a:rPr>
            </a:br>
            <a:r>
              <a:rPr lang="en-US" sz="2000" b="1" u="sng" dirty="0" smtClean="0">
                <a:solidFill>
                  <a:schemeClr val="bg1"/>
                </a:solidFill>
                <a:latin typeface="Baskerville Old Face" panose="02020602080505020303" pitchFamily="18" charset="0"/>
              </a:rPr>
              <a:t>Real </a:t>
            </a:r>
            <a:r>
              <a:rPr lang="en-US" sz="2000" b="1" u="sng" dirty="0" smtClean="0">
                <a:solidFill>
                  <a:schemeClr val="bg1"/>
                </a:solidFill>
                <a:latin typeface="Baskerville Old Face" panose="02020602080505020303" pitchFamily="18" charset="0"/>
              </a:rPr>
              <a:t>Estate Taxes</a:t>
            </a:r>
            <a:r>
              <a:rPr lang="en-US" sz="2000" b="1" dirty="0" smtClean="0">
                <a:solidFill>
                  <a:schemeClr val="bg1"/>
                </a:solidFill>
                <a:latin typeface="Baskerville Old Face" panose="02020602080505020303" pitchFamily="18" charset="0"/>
              </a:rPr>
              <a:t>: 2017 - $1,335.76		</a:t>
            </a:r>
            <a:r>
              <a:rPr lang="en-US" sz="2000" b="1" u="sng" dirty="0" smtClean="0">
                <a:solidFill>
                  <a:schemeClr val="bg1"/>
                </a:solidFill>
                <a:latin typeface="Baskerville Old Face" panose="02020602080505020303" pitchFamily="18" charset="0"/>
                <a:cs typeface="Aharoni" panose="02010803020104030203" pitchFamily="2" charset="-79"/>
              </a:rPr>
              <a:t>Contact</a:t>
            </a:r>
            <a:r>
              <a:rPr lang="en-US" sz="2000" b="1" dirty="0" smtClean="0">
                <a:solidFill>
                  <a:schemeClr val="bg1"/>
                </a:solidFill>
                <a:latin typeface="Baskerville Old Face" panose="02020602080505020303" pitchFamily="18" charset="0"/>
                <a:cs typeface="Aharoni" panose="02010803020104030203" pitchFamily="2" charset="-79"/>
              </a:rPr>
              <a:t>: Erik </a:t>
            </a:r>
            <a:r>
              <a:rPr lang="en-US" sz="2000" b="1" dirty="0" err="1" smtClean="0">
                <a:solidFill>
                  <a:schemeClr val="bg1"/>
                </a:solidFill>
                <a:latin typeface="Baskerville Old Face" panose="02020602080505020303" pitchFamily="18" charset="0"/>
                <a:cs typeface="Aharoni" panose="02010803020104030203" pitchFamily="2" charset="-79"/>
              </a:rPr>
              <a:t>Schwager</a:t>
            </a:r>
            <a:r>
              <a:rPr lang="en-US" sz="2000" b="1" dirty="0" smtClean="0">
                <a:solidFill>
                  <a:schemeClr val="bg1"/>
                </a:solidFill>
                <a:latin typeface="Baskerville Old Face" panose="02020602080505020303" pitchFamily="18" charset="0"/>
                <a:cs typeface="Aharoni" panose="02010803020104030203" pitchFamily="2" charset="-79"/>
              </a:rPr>
              <a:t> 308.750.0345</a:t>
            </a:r>
            <a:r>
              <a:rPr lang="en-US" sz="1600" b="1" dirty="0" smtClean="0">
                <a:solidFill>
                  <a:schemeClr val="bg1"/>
                </a:solidFill>
                <a:latin typeface="Baskerville Old Face" panose="02020602080505020303" pitchFamily="18" charset="0"/>
                <a:cs typeface="Aharoni" panose="02010803020104030203" pitchFamily="2" charset="-79"/>
              </a:rPr>
              <a:t/>
            </a:r>
            <a:br>
              <a:rPr lang="en-US" sz="1600" b="1" dirty="0" smtClean="0">
                <a:solidFill>
                  <a:schemeClr val="bg1"/>
                </a:solidFill>
                <a:latin typeface="Baskerville Old Face" panose="02020602080505020303" pitchFamily="18" charset="0"/>
                <a:cs typeface="Aharoni" panose="02010803020104030203" pitchFamily="2" charset="-79"/>
              </a:rPr>
            </a:br>
            <a:r>
              <a:rPr lang="en-US" sz="1600" b="1" dirty="0" smtClean="0">
                <a:solidFill>
                  <a:schemeClr val="bg1"/>
                </a:solidFill>
                <a:latin typeface="Baskerville Old Face" panose="02020602080505020303" pitchFamily="18" charset="0"/>
                <a:cs typeface="Aharoni" panose="02010803020104030203" pitchFamily="2" charset="-79"/>
              </a:rPr>
              <a:t/>
            </a:r>
            <a:br>
              <a:rPr lang="en-US" sz="1600" b="1" dirty="0" smtClean="0">
                <a:solidFill>
                  <a:schemeClr val="bg1"/>
                </a:solidFill>
                <a:latin typeface="Baskerville Old Face" panose="02020602080505020303" pitchFamily="18" charset="0"/>
                <a:cs typeface="Aharoni" panose="02010803020104030203" pitchFamily="2" charset="-79"/>
              </a:rPr>
            </a:br>
            <a:r>
              <a:rPr lang="en-US" sz="1800" dirty="0" smtClean="0">
                <a:solidFill>
                  <a:schemeClr val="bg1"/>
                </a:solidFill>
              </a:rPr>
              <a:t>This </a:t>
            </a:r>
            <a:r>
              <a:rPr lang="en-US" sz="1800" dirty="0">
                <a:solidFill>
                  <a:schemeClr val="bg1"/>
                </a:solidFill>
              </a:rPr>
              <a:t>property offers many recreational amenities as well as being productive cropland. Located just over a mile away is the Grove Lake State Wild Life Management Area offering 2,008 acres of prime habitat for deer, turkey, pheasant, quail and fishing. This 80 +/- acre unit has abundant cover and feed holding multi species of wildlife within its borders. Multiple shelters belts run thru the cropland and surround the premises offering a well preserved feeling of seclusion. This property is also being offered as 2 separate 40 acre tracts. A RECREATIONAL UNIT with INCOME POTENTIAL!!! Come scout it out today</a:t>
            </a:r>
            <a:r>
              <a:rPr lang="en-US" sz="1800" dirty="0" smtClean="0">
                <a:solidFill>
                  <a:schemeClr val="bg1"/>
                </a:solidFill>
              </a:rPr>
              <a:t>!!! </a:t>
            </a:r>
            <a:r>
              <a:rPr lang="en-US" sz="1800" b="1" dirty="0" smtClean="0">
                <a:solidFill>
                  <a:schemeClr val="bg1"/>
                </a:solidFill>
                <a:latin typeface="Baskerville Old Face" panose="02020602080505020303" pitchFamily="18" charset="0"/>
                <a:cs typeface="Aharoni" panose="02010803020104030203" pitchFamily="2" charset="-79"/>
              </a:rPr>
              <a:t>	</a:t>
            </a:r>
            <a:endParaRPr lang="en-US" sz="1800" b="1" dirty="0">
              <a:solidFill>
                <a:schemeClr val="bg1"/>
              </a:solidFill>
              <a:latin typeface="Baskerville Old Face" panose="02020602080505020303" pitchFamily="18" charset="0"/>
            </a:endParaRPr>
          </a:p>
        </p:txBody>
      </p:sp>
      <p:cxnSp>
        <p:nvCxnSpPr>
          <p:cNvPr id="18" name="Straight Connector 4"/>
          <p:cNvCxnSpPr/>
          <p:nvPr/>
        </p:nvCxnSpPr>
        <p:spPr>
          <a:xfrm>
            <a:off x="1989578" y="5825382"/>
            <a:ext cx="0" cy="667114"/>
          </a:xfrm>
          <a:prstGeom prst="straightConnector1">
            <a:avLst/>
          </a:prstGeom>
          <a:noFill/>
          <a:ln w="28575">
            <a:solidFill>
              <a:srgbClr val="FF0000"/>
            </a:solidFill>
            <a:prstDash val="solid"/>
          </a:ln>
        </p:spPr>
      </p:cxnSp>
      <p:cxnSp>
        <p:nvCxnSpPr>
          <p:cNvPr id="19" name="Straight Connector 3"/>
          <p:cNvCxnSpPr/>
          <p:nvPr/>
        </p:nvCxnSpPr>
        <p:spPr>
          <a:xfrm flipH="1">
            <a:off x="1989578" y="5841679"/>
            <a:ext cx="382839" cy="0"/>
          </a:xfrm>
          <a:prstGeom prst="straightConnector1">
            <a:avLst/>
          </a:prstGeom>
          <a:noFill/>
          <a:ln w="28575">
            <a:solidFill>
              <a:srgbClr val="FF0000"/>
            </a:solidFill>
            <a:prstDash val="solid"/>
          </a:ln>
        </p:spPr>
      </p:cxnSp>
      <p:cxnSp>
        <p:nvCxnSpPr>
          <p:cNvPr id="20" name="Straight Connector 2"/>
          <p:cNvCxnSpPr/>
          <p:nvPr/>
        </p:nvCxnSpPr>
        <p:spPr>
          <a:xfrm flipV="1">
            <a:off x="337107" y="5567401"/>
            <a:ext cx="772301" cy="274278"/>
          </a:xfrm>
          <a:prstGeom prst="straightConnector1">
            <a:avLst/>
          </a:prstGeom>
          <a:noFill/>
          <a:ln w="28575">
            <a:solidFill>
              <a:srgbClr val="FF0000"/>
            </a:solidFill>
            <a:prstDash val="solid"/>
          </a:ln>
        </p:spPr>
      </p:cxnSp>
      <p:cxnSp>
        <p:nvCxnSpPr>
          <p:cNvPr id="21" name="Straight Connector 1"/>
          <p:cNvCxnSpPr/>
          <p:nvPr/>
        </p:nvCxnSpPr>
        <p:spPr>
          <a:xfrm flipH="1" flipV="1">
            <a:off x="1098616" y="5573780"/>
            <a:ext cx="871309" cy="261520"/>
          </a:xfrm>
          <a:prstGeom prst="straightConnector1">
            <a:avLst/>
          </a:prstGeom>
          <a:noFill/>
          <a:ln w="28575">
            <a:solidFill>
              <a:srgbClr val="FF0000"/>
            </a:solidFill>
            <a:prstDash val="solid"/>
          </a:ln>
        </p:spPr>
      </p:cxnSp>
      <p:sp>
        <p:nvSpPr>
          <p:cNvPr id="22" name="TextBox 21"/>
          <p:cNvSpPr txBox="1"/>
          <p:nvPr/>
        </p:nvSpPr>
        <p:spPr>
          <a:xfrm>
            <a:off x="0" y="5811578"/>
            <a:ext cx="2285999" cy="1046422"/>
          </a:xfrm>
          <a:prstGeom prst="rect">
            <a:avLst/>
          </a:prstGeom>
          <a:noFill/>
        </p:spPr>
        <p:txBody>
          <a:bodyPr wrap="square" lIns="91422" tIns="45711" rIns="91422" bIns="45711" rtlCol="0">
            <a:spAutoFit/>
          </a:bodyPr>
          <a:lstStyle/>
          <a:p>
            <a:pPr algn="ctr"/>
            <a:r>
              <a:rPr lang="en-US" sz="1000" b="1" dirty="0">
                <a:solidFill>
                  <a:srgbClr val="180000"/>
                </a:solidFill>
                <a:latin typeface="Baskerville Old Face" panose="02020602080505020303" pitchFamily="18" charset="0"/>
                <a:cs typeface="Aharoni" panose="02010803020104030203" pitchFamily="2" charset="-79"/>
              </a:rPr>
              <a:t>Cabin Realty &amp; Ag Services</a:t>
            </a:r>
          </a:p>
          <a:p>
            <a:pPr algn="ctr"/>
            <a:r>
              <a:rPr lang="en-US" sz="1000" dirty="0">
                <a:solidFill>
                  <a:srgbClr val="180000"/>
                </a:solidFill>
                <a:latin typeface="Baskerville Old Face" panose="02020602080505020303" pitchFamily="18" charset="0"/>
                <a:cs typeface="Aharoni" panose="02010803020104030203" pitchFamily="2" charset="-79"/>
              </a:rPr>
              <a:t>Real Estate Sale &amp; Management</a:t>
            </a:r>
          </a:p>
          <a:p>
            <a:pPr algn="ctr"/>
            <a:r>
              <a:rPr lang="en-US" sz="1000" dirty="0">
                <a:solidFill>
                  <a:srgbClr val="180000"/>
                </a:solidFill>
                <a:latin typeface="Baskerville Old Face" panose="02020602080505020303" pitchFamily="18" charset="0"/>
                <a:cs typeface="Aharoni" panose="02010803020104030203" pitchFamily="2" charset="-79"/>
              </a:rPr>
              <a:t>Michele Usasz, Broker</a:t>
            </a:r>
          </a:p>
          <a:p>
            <a:pPr algn="ctr"/>
            <a:r>
              <a:rPr lang="en-US" sz="1000" dirty="0">
                <a:solidFill>
                  <a:srgbClr val="180000"/>
                </a:solidFill>
                <a:latin typeface="Baskerville Old Face" panose="02020602080505020303" pitchFamily="18" charset="0"/>
                <a:cs typeface="Aharoni" panose="02010803020104030203" pitchFamily="2" charset="-79"/>
              </a:rPr>
              <a:t>Terry K. Held, Associate Broker</a:t>
            </a:r>
          </a:p>
          <a:p>
            <a:pPr algn="ctr"/>
            <a:r>
              <a:rPr lang="en-US" sz="1000" dirty="0">
                <a:solidFill>
                  <a:srgbClr val="180000"/>
                </a:solidFill>
                <a:latin typeface="Baskerville Old Face" panose="02020602080505020303" pitchFamily="18" charset="0"/>
                <a:cs typeface="Aharoni" panose="02010803020104030203" pitchFamily="2" charset="-79"/>
              </a:rPr>
              <a:t>Office: 308-346-4425</a:t>
            </a:r>
          </a:p>
          <a:p>
            <a:pPr algn="ctr"/>
            <a:r>
              <a:rPr lang="en-US" sz="1200" b="1" dirty="0">
                <a:solidFill>
                  <a:srgbClr val="180000"/>
                </a:solidFill>
                <a:latin typeface="Baskerville Old Face" panose="02020602080505020303" pitchFamily="18" charset="0"/>
                <a:cs typeface="Aharoni" panose="02010803020104030203" pitchFamily="2" charset="-79"/>
              </a:rPr>
              <a:t>www. CabinRealtyAgServices.com</a:t>
            </a:r>
          </a:p>
        </p:txBody>
      </p:sp>
      <p:pic>
        <p:nvPicPr>
          <p:cNvPr id="1028" name="Picture 4" descr="https://www.suretymaps.com/tempmaps/_9438900_15197588591761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626" y="4935747"/>
            <a:ext cx="1922253" cy="192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2115</TotalTime>
  <Words>36</Words>
  <Application>Microsoft Office PowerPoint</Application>
  <PresentationFormat>On-screen Show (4:3)</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MINUTES AWAY FROM GROVE LAKE STATE REC. AREA 80 +/- Acres Antelope County, NE  Location:  1 mile N &amp; 1 ½ miles W of Royal, NE   Real Estate Taxes: 2017 - $1,335.76  Contact: Erik Schwager 308.750.0345  This property offers many recreational amenities as well as being productive cropland. Located just over a mile away is the Grove Lake State Wild Life Management Area offering 2,008 acres of prime habitat for deer, turkey, pheasant, quail and fishing. This 80 +/- acre unit has abundant cover and feed holding multi species of wildlife within its borders. Multiple shelters belts run thru the cropland and surround the premises offering a well preserved feeling of seclusion. This property is also being offered as 2 separate 40 acre tracts. A RECREATIONAL UNIT with INCOME POTENTIAL!!! Come scout it out today!!!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60</cp:revision>
  <cp:lastPrinted>2018-02-27T19:47:29Z</cp:lastPrinted>
  <dcterms:created xsi:type="dcterms:W3CDTF">2016-05-10T18:31:09Z</dcterms:created>
  <dcterms:modified xsi:type="dcterms:W3CDTF">2018-07-17T15:16:59Z</dcterms:modified>
</cp:coreProperties>
</file>