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9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2A9D5DAD-18B3-4A55-9691-3C7D966F1D29}" type="datetimeFigureOut">
              <a:rPr lang="en-US" smtClean="0"/>
              <a:t>3/1/2018</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3/1/2018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3/1/2018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A9D5DAD-18B3-4A55-9691-3C7D966F1D29}" type="datetimeFigureOut">
              <a:rPr lang="en-US" smtClean="0"/>
              <a:t>3/1/2018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2A9D5DAD-18B3-4A55-9691-3C7D966F1D29}" type="datetimeFigureOut">
              <a:rPr lang="en-US" smtClean="0"/>
              <a:t>3/1/2018</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A9D5DAD-18B3-4A55-9691-3C7D966F1D29}" type="datetimeFigureOut">
              <a:rPr lang="en-US" smtClean="0"/>
              <a:t>3/1/2018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F839F1FB-27C2-49B4-9AA6-BE5B01A08C5B}"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A9D5DAD-18B3-4A55-9691-3C7D966F1D29}" type="datetimeFigureOut">
              <a:rPr lang="en-US" smtClean="0"/>
              <a:t>3/1/2018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A9D5DAD-18B3-4A55-9691-3C7D966F1D29}" type="datetimeFigureOut">
              <a:rPr lang="en-US" smtClean="0"/>
              <a:t>3/1/2018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839F1FB-27C2-49B4-9AA6-BE5B01A08C5B}"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2A9D5DAD-18B3-4A55-9691-3C7D966F1D29}" type="datetimeFigureOut">
              <a:rPr lang="en-US" smtClean="0"/>
              <a:t>3/1/2018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839F1FB-27C2-49B4-9AA6-BE5B01A08C5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2A9D5DAD-18B3-4A55-9691-3C7D966F1D29}" type="datetimeFigureOut">
              <a:rPr lang="en-US" smtClean="0"/>
              <a:t>3/1/2018</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2A9D5DAD-18B3-4A55-9691-3C7D966F1D29}" type="datetimeFigureOut">
              <a:rPr lang="en-US" smtClean="0"/>
              <a:t>3/1/2018</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839F1FB-27C2-49B4-9AA6-BE5B01A08C5B}"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2A9D5DAD-18B3-4A55-9691-3C7D966F1D29}" type="datetimeFigureOut">
              <a:rPr lang="en-US" smtClean="0"/>
              <a:t>3/1/2018</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F839F1FB-27C2-49B4-9AA6-BE5B01A08C5B}"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7.jpe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39" y="8226"/>
            <a:ext cx="9169439" cy="6891068"/>
          </a:xfrm>
          <a:prstGeom prst="rect">
            <a:avLst/>
          </a:prstGeom>
          <a:ln>
            <a:noFill/>
          </a:ln>
        </p:spPr>
      </p:pic>
      <p:sp>
        <p:nvSpPr>
          <p:cNvPr id="2" name="Title 1"/>
          <p:cNvSpPr>
            <a:spLocks noGrp="1"/>
          </p:cNvSpPr>
          <p:nvPr>
            <p:ph type="ctrTitle"/>
          </p:nvPr>
        </p:nvSpPr>
        <p:spPr>
          <a:xfrm>
            <a:off x="1295400" y="76200"/>
            <a:ext cx="7391400" cy="2353974"/>
          </a:xfrm>
        </p:spPr>
        <p:txBody>
          <a:bodyPr anchor="t">
            <a:noAutofit/>
          </a:bodyPr>
          <a:lstStyle/>
          <a:p>
            <a:pPr algn="ctr"/>
            <a:r>
              <a:rPr lang="en-US" sz="1700" dirty="0" smtClean="0">
                <a:solidFill>
                  <a:schemeClr val="bg1"/>
                </a:solidFill>
                <a:effectLst/>
              </a:rPr>
              <a:t>This </a:t>
            </a:r>
            <a:r>
              <a:rPr lang="en-US" sz="1700" dirty="0">
                <a:solidFill>
                  <a:schemeClr val="bg1"/>
                </a:solidFill>
                <a:effectLst/>
              </a:rPr>
              <a:t>property is full of nature filled activities. It offers the feeling of seclusion with its deep wilderness atmosphere. There is approximately one mile of Cedar River Frontage, natural springs, pond access, and two small hunting cabins. If you enjoy hunting, fishing, swimming, hiking, exploring, or just connecting with nature you will find it here. River access leads to Lake Ericson only a short mile down river from location. Come see for yourself what this </a:t>
            </a:r>
            <a:r>
              <a:rPr lang="en-US" sz="1700" dirty="0" smtClean="0">
                <a:solidFill>
                  <a:schemeClr val="bg1"/>
                </a:solidFill>
                <a:effectLst/>
              </a:rPr>
              <a:t>property </a:t>
            </a:r>
            <a:r>
              <a:rPr lang="en-US" sz="1700" dirty="0">
                <a:solidFill>
                  <a:schemeClr val="bg1"/>
                </a:solidFill>
                <a:effectLst/>
              </a:rPr>
              <a:t>has to offer, you won't </a:t>
            </a:r>
            <a:r>
              <a:rPr lang="en-US" sz="1700" dirty="0" smtClean="0">
                <a:solidFill>
                  <a:schemeClr val="bg1"/>
                </a:solidFill>
                <a:effectLst/>
              </a:rPr>
              <a:t>be</a:t>
            </a:r>
            <a:br>
              <a:rPr lang="en-US" sz="1700" dirty="0" smtClean="0">
                <a:solidFill>
                  <a:schemeClr val="bg1"/>
                </a:solidFill>
                <a:effectLst/>
              </a:rPr>
            </a:br>
            <a:r>
              <a:rPr lang="en-US" sz="1700" dirty="0" smtClean="0">
                <a:solidFill>
                  <a:schemeClr val="bg1"/>
                </a:solidFill>
                <a:effectLst/>
              </a:rPr>
              <a:t>DISAPPOINTED!!!</a:t>
            </a:r>
            <a:r>
              <a:rPr lang="en-US" sz="1400" dirty="0" smtClean="0">
                <a:solidFill>
                  <a:schemeClr val="bg1"/>
                </a:solidFill>
                <a:effectLst/>
              </a:rPr>
              <a:t/>
            </a:r>
            <a:br>
              <a:rPr lang="en-US" sz="1400" dirty="0" smtClean="0">
                <a:solidFill>
                  <a:schemeClr val="bg1"/>
                </a:solidFill>
                <a:effectLst/>
              </a:rPr>
            </a:br>
            <a:endParaRPr lang="en-US" sz="1400" b="1" dirty="0">
              <a:solidFill>
                <a:schemeClr val="bg1"/>
              </a:solidFill>
              <a:effectLst/>
              <a:latin typeface="Baskerville Old Face" panose="02020602080505020303" pitchFamily="18" charset="0"/>
            </a:endParaRPr>
          </a:p>
        </p:txBody>
      </p:sp>
      <p:sp>
        <p:nvSpPr>
          <p:cNvPr id="4" name="TextBox 3"/>
          <p:cNvSpPr txBox="1"/>
          <p:nvPr/>
        </p:nvSpPr>
        <p:spPr>
          <a:xfrm>
            <a:off x="-29754" y="4560672"/>
            <a:ext cx="9169439" cy="677108"/>
          </a:xfrm>
          <a:prstGeom prst="rect">
            <a:avLst/>
          </a:prstGeom>
          <a:solidFill>
            <a:schemeClr val="accent1">
              <a:lumMod val="20000"/>
              <a:lumOff val="80000"/>
            </a:schemeClr>
          </a:solidFill>
          <a:ln>
            <a:no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sz="2400" b="1" u="sng" dirty="0" smtClean="0">
                <a:latin typeface="Baskerville Old Face" panose="02020602080505020303" pitchFamily="18" charset="0"/>
                <a:cs typeface="Aharoni" panose="02010803020104030203" pitchFamily="2" charset="-79"/>
              </a:rPr>
              <a:t>81.9 +/- Recreational Acres Ericson, </a:t>
            </a:r>
            <a:r>
              <a:rPr lang="en-US" sz="2400" b="1" u="sng" dirty="0" smtClean="0">
                <a:latin typeface="Baskerville Old Face" panose="02020602080505020303" pitchFamily="18" charset="0"/>
                <a:cs typeface="Aharoni" panose="02010803020104030203" pitchFamily="2" charset="-79"/>
              </a:rPr>
              <a:t>NE</a:t>
            </a:r>
            <a:br>
              <a:rPr lang="en-US" sz="2400" b="1" u="sng" dirty="0" smtClean="0">
                <a:latin typeface="Baskerville Old Face" panose="02020602080505020303" pitchFamily="18" charset="0"/>
                <a:cs typeface="Aharoni" panose="02010803020104030203" pitchFamily="2" charset="-79"/>
              </a:rPr>
            </a:br>
            <a:r>
              <a:rPr lang="en-US" sz="1400" b="1" u="sng" dirty="0" smtClean="0">
                <a:solidFill>
                  <a:schemeClr val="bg1"/>
                </a:solidFill>
                <a:latin typeface="Baskerville Old Face" panose="02020602080505020303" pitchFamily="18" charset="0"/>
                <a:cs typeface="Aharoni" panose="02010803020104030203" pitchFamily="2" charset="-79"/>
              </a:rPr>
              <a:t>Contact</a:t>
            </a:r>
            <a:r>
              <a:rPr lang="en-US" sz="1400" b="1" dirty="0" smtClean="0">
                <a:solidFill>
                  <a:schemeClr val="bg1"/>
                </a:solidFill>
                <a:latin typeface="Baskerville Old Face" panose="02020602080505020303" pitchFamily="18" charset="0"/>
                <a:cs typeface="Aharoni" panose="02010803020104030203" pitchFamily="2" charset="-79"/>
              </a:rPr>
              <a:t>:  </a:t>
            </a:r>
            <a:r>
              <a:rPr lang="en-US" sz="1400" dirty="0">
                <a:solidFill>
                  <a:schemeClr val="bg1"/>
                </a:solidFill>
              </a:rPr>
              <a:t>Michele </a:t>
            </a:r>
            <a:r>
              <a:rPr lang="en-US" sz="1400" dirty="0" err="1">
                <a:solidFill>
                  <a:schemeClr val="bg1"/>
                </a:solidFill>
              </a:rPr>
              <a:t>Usasz</a:t>
            </a:r>
            <a:r>
              <a:rPr lang="en-US" sz="1400" dirty="0">
                <a:solidFill>
                  <a:schemeClr val="bg1"/>
                </a:solidFill>
              </a:rPr>
              <a:t> 308.750.0522</a:t>
            </a:r>
            <a:endParaRPr lang="en-US" sz="1400" b="1" u="sng" dirty="0" smtClean="0">
              <a:latin typeface="Baskerville Old Face" panose="02020602080505020303" pitchFamily="18" charset="0"/>
              <a:cs typeface="Aharoni" panose="02010803020104030203" pitchFamily="2" charset="-79"/>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439" y="5229705"/>
            <a:ext cx="2196298" cy="1669589"/>
          </a:xfrm>
          <a:prstGeom prst="rect">
            <a:avLst/>
          </a:prstGeom>
        </p:spPr>
      </p:pic>
      <p:cxnSp>
        <p:nvCxnSpPr>
          <p:cNvPr id="18" name="Straight Connector 4"/>
          <p:cNvCxnSpPr/>
          <p:nvPr/>
        </p:nvCxnSpPr>
        <p:spPr>
          <a:xfrm>
            <a:off x="1857805" y="5936820"/>
            <a:ext cx="0" cy="742922"/>
          </a:xfrm>
          <a:prstGeom prst="straightConnector1">
            <a:avLst/>
          </a:prstGeom>
          <a:noFill/>
          <a:ln w="28575">
            <a:solidFill>
              <a:srgbClr val="FF0000"/>
            </a:solidFill>
            <a:prstDash val="solid"/>
          </a:ln>
        </p:spPr>
      </p:cxnSp>
      <p:cxnSp>
        <p:nvCxnSpPr>
          <p:cNvPr id="19" name="Straight Connector 3"/>
          <p:cNvCxnSpPr/>
          <p:nvPr/>
        </p:nvCxnSpPr>
        <p:spPr>
          <a:xfrm flipH="1">
            <a:off x="1843217" y="5937437"/>
            <a:ext cx="337462" cy="6768"/>
          </a:xfrm>
          <a:prstGeom prst="straightConnector1">
            <a:avLst/>
          </a:prstGeom>
          <a:noFill/>
          <a:ln w="28575">
            <a:solidFill>
              <a:srgbClr val="FF0000"/>
            </a:solidFill>
            <a:prstDash val="solid"/>
          </a:ln>
        </p:spPr>
      </p:cxnSp>
      <p:cxnSp>
        <p:nvCxnSpPr>
          <p:cNvPr id="20" name="Straight Connector 2"/>
          <p:cNvCxnSpPr/>
          <p:nvPr/>
        </p:nvCxnSpPr>
        <p:spPr>
          <a:xfrm flipV="1">
            <a:off x="24001" y="5645910"/>
            <a:ext cx="860063" cy="305452"/>
          </a:xfrm>
          <a:prstGeom prst="straightConnector1">
            <a:avLst/>
          </a:prstGeom>
          <a:noFill/>
          <a:ln w="28575">
            <a:solidFill>
              <a:srgbClr val="FF0000"/>
            </a:solidFill>
            <a:prstDash val="solid"/>
          </a:ln>
        </p:spPr>
      </p:cxnSp>
      <p:cxnSp>
        <p:nvCxnSpPr>
          <p:cNvPr id="21" name="Straight Connector 1"/>
          <p:cNvCxnSpPr/>
          <p:nvPr/>
        </p:nvCxnSpPr>
        <p:spPr>
          <a:xfrm flipH="1" flipV="1">
            <a:off x="884064" y="5645580"/>
            <a:ext cx="970321" cy="291240"/>
          </a:xfrm>
          <a:prstGeom prst="straightConnector1">
            <a:avLst/>
          </a:prstGeom>
          <a:noFill/>
          <a:ln w="28575">
            <a:solidFill>
              <a:srgbClr val="FF0000"/>
            </a:solidFill>
            <a:prstDash val="solid"/>
          </a:ln>
        </p:spPr>
      </p:cxnSp>
      <p:sp>
        <p:nvSpPr>
          <p:cNvPr id="22" name="TextBox 21"/>
          <p:cNvSpPr txBox="1"/>
          <p:nvPr/>
        </p:nvSpPr>
        <p:spPr>
          <a:xfrm>
            <a:off x="-95716" y="5837465"/>
            <a:ext cx="2025971" cy="1061829"/>
          </a:xfrm>
          <a:prstGeom prst="rect">
            <a:avLst/>
          </a:prstGeom>
          <a:noFill/>
        </p:spPr>
        <p:txBody>
          <a:bodyPr wrap="square" rtlCol="0">
            <a:spAutoFit/>
          </a:bodyPr>
          <a:lstStyle/>
          <a:p>
            <a:pPr algn="ctr"/>
            <a:r>
              <a:rPr lang="en-US" sz="1050" b="1" dirty="0" smtClean="0">
                <a:latin typeface="Baskerville Old Face" panose="02020602080505020303" pitchFamily="18" charset="0"/>
                <a:cs typeface="Aharoni" panose="02010803020104030203" pitchFamily="2" charset="-79"/>
              </a:rPr>
              <a:t>Cabin Realty &amp; Ag Services</a:t>
            </a:r>
          </a:p>
          <a:p>
            <a:pPr algn="ctr"/>
            <a:r>
              <a:rPr lang="en-US" sz="1050" dirty="0" smtClean="0">
                <a:latin typeface="Baskerville Old Face" panose="02020602080505020303" pitchFamily="18" charset="0"/>
                <a:cs typeface="Aharoni" panose="02010803020104030203" pitchFamily="2" charset="-79"/>
              </a:rPr>
              <a:t>Real Estate Sale &amp; Management</a:t>
            </a:r>
          </a:p>
          <a:p>
            <a:pPr algn="ctr"/>
            <a:r>
              <a:rPr lang="en-US" sz="1050" dirty="0" smtClean="0">
                <a:latin typeface="Baskerville Old Face" panose="02020602080505020303" pitchFamily="18" charset="0"/>
                <a:cs typeface="Aharoni" panose="02010803020104030203" pitchFamily="2" charset="-79"/>
              </a:rPr>
              <a:t>Michele Usasz, Broker</a:t>
            </a:r>
          </a:p>
          <a:p>
            <a:pPr algn="ctr"/>
            <a:r>
              <a:rPr lang="en-US" sz="1050" dirty="0" smtClean="0">
                <a:latin typeface="Baskerville Old Face" panose="02020602080505020303" pitchFamily="18" charset="0"/>
                <a:cs typeface="Aharoni" panose="02010803020104030203" pitchFamily="2" charset="-79"/>
              </a:rPr>
              <a:t>Terry K. Held, Associate Broker</a:t>
            </a:r>
          </a:p>
          <a:p>
            <a:pPr algn="ctr"/>
            <a:r>
              <a:rPr lang="en-US" sz="1050" dirty="0" smtClean="0">
                <a:latin typeface="Baskerville Old Face" panose="02020602080505020303" pitchFamily="18" charset="0"/>
                <a:cs typeface="Aharoni" panose="02010803020104030203" pitchFamily="2" charset="-79"/>
              </a:rPr>
              <a:t>Office: 308-346-4425</a:t>
            </a:r>
          </a:p>
          <a:p>
            <a:pPr algn="ctr"/>
            <a:r>
              <a:rPr lang="en-US" sz="1050" b="1" dirty="0" smtClean="0">
                <a:latin typeface="Baskerville Old Face" panose="02020602080505020303" pitchFamily="18" charset="0"/>
                <a:cs typeface="Aharoni" panose="02010803020104030203" pitchFamily="2" charset="-79"/>
              </a:rPr>
              <a:t>www.CabinRealtyAgServices.com</a:t>
            </a:r>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70858" y="5237780"/>
            <a:ext cx="1867741" cy="1658583"/>
          </a:xfrm>
          <a:prstGeom prst="rect">
            <a:avLst/>
          </a:prstGeo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15000" y="5237780"/>
            <a:ext cx="1774166" cy="1652509"/>
          </a:xfrm>
          <a:prstGeom prst="rect">
            <a:avLst/>
          </a:prstGeom>
        </p:spPr>
      </p:pic>
      <p:pic>
        <p:nvPicPr>
          <p:cNvPr id="12" name="Picture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489166" y="5237778"/>
            <a:ext cx="1650520" cy="1661515"/>
          </a:xfrm>
          <a:prstGeom prst="rect">
            <a:avLst/>
          </a:prstGeom>
        </p:spPr>
      </p:pic>
      <p:pic>
        <p:nvPicPr>
          <p:cNvPr id="13" name="Picture 1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038600" y="5229705"/>
            <a:ext cx="1676400" cy="1660584"/>
          </a:xfrm>
          <a:prstGeom prst="rect">
            <a:avLst/>
          </a:prstGeom>
        </p:spPr>
      </p:pic>
    </p:spTree>
    <p:extLst>
      <p:ext uri="{BB962C8B-B14F-4D97-AF65-F5344CB8AC3E}">
        <p14:creationId xmlns:p14="http://schemas.microsoft.com/office/powerpoint/2010/main" val="2303710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1804</TotalTime>
  <Words>128</Words>
  <Application>Microsoft Office PowerPoint</Application>
  <PresentationFormat>On-screen Show (4:3)</PresentationFormat>
  <Paragraphs>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Foundry</vt:lpstr>
      <vt:lpstr>This property is full of nature filled activities. It offers the feeling of seclusion with its deep wilderness atmosphere. There is approximately one mile of Cedar River Frontage, natural springs, pond access, and two small hunting cabins. If you enjoy hunting, fishing, swimming, hiking, exploring, or just connecting with nature you will find it here. River access leads to Lake Ericson only a short mile down river from location. Come see for yourself what this property has to offer, you won't be DISAPPOINTED!!! </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 Price: $315,000.00 Real Estate Taxes: 2015 - $1,419.52 Contact: Colten Marsh - 402.709.7253 Legal Description: A tract of land located in the Southwest Quarter; a tract located in the southwest corner of the Southeast Quarter and part of the South Half of the Southeast Quarter lying west of old HWY 14, ALL in Section 20, Township 25 North, Range 6 West of the 6th P.M., Antelope County, Nebraska.  Location/Description: Approximately one mile south of Neligh on old HWY 14 and west 1/2 mile on 848th Road to subject property marked by Cabin Realty &amp; Ag Services signs.  Comments: This property offers a unique opportunity to obtain a main house and a rental property. The main house is 1,526 sq feet with 3 bedroom, 2 bath, 1/3 basement, and a 2 car attached garage. Rental house is 984 sq feet with 2 bedroom, 1 bath and a 2 car attached garage. This acreage includes many mature trees and a pond making the property appealing to the avid hunter and fisherman . There is a 30 by 60 open front pole shed and fish in the pond! For more information or to see the property give Colten a call!</dc:title>
  <dc:creator>Main</dc:creator>
  <cp:lastModifiedBy>Main</cp:lastModifiedBy>
  <cp:revision>47</cp:revision>
  <cp:lastPrinted>2017-11-30T15:28:16Z</cp:lastPrinted>
  <dcterms:created xsi:type="dcterms:W3CDTF">2016-05-10T18:31:09Z</dcterms:created>
  <dcterms:modified xsi:type="dcterms:W3CDTF">2018-03-01T21:43:55Z</dcterms:modified>
</cp:coreProperties>
</file>