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2/22/2018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2/22/2018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2/22/2018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2/22/2018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2/22/2018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2/22/2018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2/22/2018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2/22/2018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2/22/2018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2/22/2018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2/22/2018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2/22/2018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178416"/>
            <a:ext cx="3810000" cy="3774584"/>
          </a:xfrm>
        </p:spPr>
        <p:txBody>
          <a:bodyPr anchor="t">
            <a:normAutofit/>
          </a:bodyPr>
          <a:lstStyle/>
          <a:p>
            <a:pPr algn="l"/>
            <a:r>
              <a:rPr lang="en-US" sz="1400" b="1" u="sng" dirty="0" smtClean="0">
                <a:solidFill>
                  <a:schemeClr val="bg1"/>
                </a:solidFill>
                <a:effectLst/>
                <a:latin typeface="Baskerville Old Face" panose="02020602080505020303" pitchFamily="18" charset="0"/>
                <a:cs typeface="Aharoni" panose="02010803020104030203" pitchFamily="2" charset="-79"/>
              </a:rPr>
              <a:t>Legal </a:t>
            </a:r>
            <a:r>
              <a:rPr lang="en-US" sz="1400" b="1" u="sng" dirty="0">
                <a:solidFill>
                  <a:schemeClr val="bg1"/>
                </a:solidFill>
                <a:effectLst/>
                <a:latin typeface="Baskerville Old Face" panose="02020602080505020303" pitchFamily="18" charset="0"/>
                <a:cs typeface="Aharoni" panose="02010803020104030203" pitchFamily="2" charset="-79"/>
              </a:rPr>
              <a:t>Description</a:t>
            </a:r>
            <a:r>
              <a:rPr lang="en-US" sz="1400" b="1" u="sng" dirty="0" smtClean="0">
                <a:solidFill>
                  <a:schemeClr val="bg1"/>
                </a:solidFill>
                <a:effectLst/>
                <a:latin typeface="Baskerville Old Face" panose="02020602080505020303" pitchFamily="18" charset="0"/>
                <a:cs typeface="Aharoni" panose="02010803020104030203" pitchFamily="2" charset="-79"/>
              </a:rPr>
              <a:t>: </a:t>
            </a:r>
            <a:r>
              <a:rPr lang="en-US" sz="1400" dirty="0">
                <a:solidFill>
                  <a:schemeClr val="bg1"/>
                </a:solidFill>
                <a:effectLst/>
                <a:latin typeface="Baskerville Old Face" panose="02020602080505020303" pitchFamily="18" charset="0"/>
              </a:rPr>
              <a:t>A tract of land in the W1/2 of the NW1/4 of the SE1/4 of Section 27- Township 22N- Range 17W of the 6th P.M., Loup County, NE</a:t>
            </a:r>
            <a:br>
              <a:rPr lang="en-US" sz="1400" dirty="0">
                <a:solidFill>
                  <a:schemeClr val="bg1"/>
                </a:solidFill>
                <a:effectLst/>
                <a:latin typeface="Baskerville Old Face" panose="02020602080505020303" pitchFamily="18" charset="0"/>
              </a:rPr>
            </a:br>
            <a:r>
              <a:rPr lang="en-US" sz="1400" dirty="0" smtClean="0">
                <a:solidFill>
                  <a:schemeClr val="bg1"/>
                </a:solidFill>
                <a:effectLst/>
                <a:latin typeface="Baskerville Old Face" panose="02020602080505020303" pitchFamily="18" charset="0"/>
              </a:rPr>
              <a:t/>
            </a:r>
            <a:br>
              <a:rPr lang="en-US" sz="1400" dirty="0" smtClean="0">
                <a:solidFill>
                  <a:schemeClr val="bg1"/>
                </a:solidFill>
                <a:effectLst/>
                <a:latin typeface="Baskerville Old Face" panose="02020602080505020303" pitchFamily="18" charset="0"/>
              </a:rPr>
            </a:br>
            <a:r>
              <a:rPr lang="en-US" sz="1400" b="1" u="sng" dirty="0" smtClean="0">
                <a:solidFill>
                  <a:schemeClr val="bg1"/>
                </a:solidFill>
                <a:effectLst/>
                <a:latin typeface="Baskerville Old Face" panose="02020602080505020303" pitchFamily="18" charset="0"/>
              </a:rPr>
              <a:t>List </a:t>
            </a:r>
            <a:r>
              <a:rPr lang="en-US" sz="1400" b="1" u="sng" dirty="0">
                <a:solidFill>
                  <a:schemeClr val="bg1"/>
                </a:solidFill>
                <a:effectLst/>
                <a:latin typeface="Baskerville Old Face" panose="02020602080505020303" pitchFamily="18" charset="0"/>
              </a:rPr>
              <a:t>Price</a:t>
            </a:r>
            <a:r>
              <a:rPr lang="en-US" sz="1400" b="1" dirty="0">
                <a:solidFill>
                  <a:schemeClr val="bg1"/>
                </a:solidFill>
                <a:effectLst/>
                <a:latin typeface="Baskerville Old Face" panose="02020602080505020303" pitchFamily="18" charset="0"/>
              </a:rPr>
              <a:t>:</a:t>
            </a:r>
            <a:r>
              <a:rPr lang="en-US" sz="1400" dirty="0">
                <a:solidFill>
                  <a:schemeClr val="bg1"/>
                </a:solidFill>
                <a:effectLst/>
                <a:latin typeface="Baskerville Old Face" panose="02020602080505020303" pitchFamily="18" charset="0"/>
              </a:rPr>
              <a:t> </a:t>
            </a:r>
            <a:r>
              <a:rPr lang="en-US" sz="1400" smtClean="0">
                <a:solidFill>
                  <a:schemeClr val="bg1"/>
                </a:solidFill>
                <a:effectLst/>
                <a:latin typeface="Baskerville Old Face" panose="02020602080505020303" pitchFamily="18" charset="0"/>
              </a:rPr>
              <a:t>$</a:t>
            </a:r>
            <a:r>
              <a:rPr lang="en-US" sz="1400" smtClean="0">
                <a:solidFill>
                  <a:schemeClr val="bg1"/>
                </a:solidFill>
                <a:effectLst/>
                <a:latin typeface="Baskerville Old Face" panose="02020602080505020303" pitchFamily="18" charset="0"/>
              </a:rPr>
              <a:t>210,000.00 – Make an offer</a:t>
            </a:r>
            <a:r>
              <a:rPr lang="en-US" sz="1400" dirty="0" smtClean="0">
                <a:solidFill>
                  <a:schemeClr val="bg1"/>
                </a:solidFill>
                <a:effectLst/>
                <a:latin typeface="Baskerville Old Face" panose="02020602080505020303" pitchFamily="18" charset="0"/>
              </a:rPr>
              <a:t/>
            </a:r>
            <a:br>
              <a:rPr lang="en-US" sz="1400" dirty="0" smtClean="0">
                <a:solidFill>
                  <a:schemeClr val="bg1"/>
                </a:solidFill>
                <a:effectLst/>
                <a:latin typeface="Baskerville Old Face" panose="02020602080505020303" pitchFamily="18" charset="0"/>
              </a:rPr>
            </a:br>
            <a:r>
              <a:rPr lang="en-US" sz="1400" dirty="0">
                <a:solidFill>
                  <a:schemeClr val="bg1"/>
                </a:solidFill>
                <a:effectLst/>
                <a:latin typeface="Baskerville Old Face" panose="02020602080505020303" pitchFamily="18" charset="0"/>
              </a:rPr>
              <a:t/>
            </a:r>
            <a:br>
              <a:rPr lang="en-US" sz="1400" dirty="0">
                <a:solidFill>
                  <a:schemeClr val="bg1"/>
                </a:solidFill>
                <a:effectLst/>
                <a:latin typeface="Baskerville Old Face" panose="02020602080505020303" pitchFamily="18" charset="0"/>
              </a:rPr>
            </a:br>
            <a:r>
              <a:rPr lang="en-US" sz="1400" b="1" u="sng" dirty="0">
                <a:solidFill>
                  <a:schemeClr val="bg1"/>
                </a:solidFill>
                <a:effectLst/>
                <a:latin typeface="Baskerville Old Face" panose="02020602080505020303" pitchFamily="18" charset="0"/>
              </a:rPr>
              <a:t>Real Estate </a:t>
            </a:r>
            <a:r>
              <a:rPr lang="en-US" sz="1400" b="1" u="sng" dirty="0" smtClean="0">
                <a:solidFill>
                  <a:schemeClr val="bg1"/>
                </a:solidFill>
                <a:effectLst/>
                <a:latin typeface="Baskerville Old Face" panose="02020602080505020303" pitchFamily="18" charset="0"/>
              </a:rPr>
              <a:t>Taxes</a:t>
            </a:r>
            <a:r>
              <a:rPr lang="en-US" sz="1400" b="1" smtClean="0">
                <a:solidFill>
                  <a:schemeClr val="bg1"/>
                </a:solidFill>
                <a:effectLst/>
                <a:latin typeface="Baskerville Old Face" panose="02020602080505020303" pitchFamily="18" charset="0"/>
              </a:rPr>
              <a:t>:</a:t>
            </a:r>
            <a:r>
              <a:rPr lang="en-US" sz="1400">
                <a:solidFill>
                  <a:schemeClr val="bg1"/>
                </a:solidFill>
                <a:effectLst/>
                <a:latin typeface="Baskerville Old Face" panose="02020602080505020303" pitchFamily="18" charset="0"/>
              </a:rPr>
              <a:t> </a:t>
            </a:r>
            <a:r>
              <a:rPr lang="en-US" sz="1400" smtClean="0">
                <a:solidFill>
                  <a:schemeClr val="bg1"/>
                </a:solidFill>
                <a:effectLst/>
                <a:latin typeface="Baskerville Old Face" panose="02020602080505020303" pitchFamily="18" charset="0"/>
              </a:rPr>
              <a:t> </a:t>
            </a:r>
            <a:r>
              <a:rPr lang="en-US" sz="1400" smtClean="0">
                <a:solidFill>
                  <a:schemeClr val="bg1"/>
                </a:solidFill>
                <a:effectLst/>
                <a:latin typeface="Baskerville Old Face" panose="02020602080505020303" pitchFamily="18" charset="0"/>
              </a:rPr>
              <a:t>2017 </a:t>
            </a:r>
            <a:r>
              <a:rPr lang="en-US" sz="1400">
                <a:solidFill>
                  <a:schemeClr val="bg1"/>
                </a:solidFill>
                <a:effectLst/>
                <a:latin typeface="Baskerville Old Face" panose="02020602080505020303" pitchFamily="18" charset="0"/>
              </a:rPr>
              <a:t>- </a:t>
            </a:r>
            <a:r>
              <a:rPr lang="en-US" sz="1400" smtClean="0">
                <a:solidFill>
                  <a:schemeClr val="bg1"/>
                </a:solidFill>
                <a:effectLst/>
                <a:latin typeface="Baskerville Old Face" panose="02020602080505020303" pitchFamily="18" charset="0"/>
              </a:rPr>
              <a:t>$398.04</a:t>
            </a:r>
            <a:r>
              <a:rPr lang="en-US" sz="1400" dirty="0" smtClean="0">
                <a:solidFill>
                  <a:schemeClr val="bg1"/>
                </a:solidFill>
                <a:effectLst/>
                <a:latin typeface="Baskerville Old Face" panose="02020602080505020303" pitchFamily="18" charset="0"/>
              </a:rPr>
              <a:t/>
            </a:r>
            <a:br>
              <a:rPr lang="en-US" sz="1400" dirty="0" smtClean="0">
                <a:solidFill>
                  <a:schemeClr val="bg1"/>
                </a:solidFill>
                <a:effectLst/>
                <a:latin typeface="Baskerville Old Face" panose="02020602080505020303" pitchFamily="18" charset="0"/>
              </a:rPr>
            </a:br>
            <a:r>
              <a:rPr lang="en-US" sz="1400" dirty="0">
                <a:solidFill>
                  <a:schemeClr val="bg1"/>
                </a:solidFill>
                <a:effectLst/>
                <a:latin typeface="Baskerville Old Face" panose="02020602080505020303" pitchFamily="18" charset="0"/>
              </a:rPr>
              <a:t/>
            </a:r>
            <a:br>
              <a:rPr lang="en-US" sz="1400" dirty="0">
                <a:solidFill>
                  <a:schemeClr val="bg1"/>
                </a:solidFill>
                <a:effectLst/>
                <a:latin typeface="Baskerville Old Face" panose="02020602080505020303" pitchFamily="18" charset="0"/>
              </a:rPr>
            </a:br>
            <a:r>
              <a:rPr lang="en-US" sz="1400" b="1" u="sng" dirty="0" smtClean="0">
                <a:solidFill>
                  <a:schemeClr val="bg1"/>
                </a:solidFill>
                <a:effectLst/>
                <a:latin typeface="Baskerville Old Face" panose="02020602080505020303" pitchFamily="18" charset="0"/>
                <a:cs typeface="Aharoni" panose="02010803020104030203" pitchFamily="2" charset="-79"/>
              </a:rPr>
              <a:t>Contact</a:t>
            </a:r>
            <a:r>
              <a:rPr lang="en-US" sz="1400" b="1" dirty="0" smtClean="0">
                <a:solidFill>
                  <a:schemeClr val="bg1"/>
                </a:solidFill>
                <a:effectLst/>
                <a:latin typeface="Baskerville Old Face" panose="02020602080505020303" pitchFamily="18" charset="0"/>
                <a:cs typeface="Aharoni" panose="02010803020104030203" pitchFamily="2" charset="-79"/>
              </a:rPr>
              <a:t>:  Michele </a:t>
            </a:r>
            <a:r>
              <a:rPr lang="en-US" sz="1400" b="1" dirty="0" err="1" smtClean="0">
                <a:solidFill>
                  <a:schemeClr val="bg1"/>
                </a:solidFill>
                <a:effectLst/>
                <a:latin typeface="Baskerville Old Face" panose="02020602080505020303" pitchFamily="18" charset="0"/>
                <a:cs typeface="Aharoni" panose="02010803020104030203" pitchFamily="2" charset="-79"/>
              </a:rPr>
              <a:t>Usasz</a:t>
            </a:r>
            <a:r>
              <a:rPr lang="en-US" sz="1400" b="1" dirty="0" smtClean="0">
                <a:solidFill>
                  <a:schemeClr val="bg1"/>
                </a:solidFill>
                <a:effectLst/>
                <a:latin typeface="Baskerville Old Face" panose="02020602080505020303" pitchFamily="18" charset="0"/>
                <a:cs typeface="Aharoni" panose="02010803020104030203" pitchFamily="2" charset="-79"/>
              </a:rPr>
              <a:t> 308-750-0522</a:t>
            </a:r>
            <a:br>
              <a:rPr lang="en-US" sz="1400" b="1" dirty="0" smtClean="0">
                <a:solidFill>
                  <a:schemeClr val="bg1"/>
                </a:solidFill>
                <a:effectLst/>
                <a:latin typeface="Baskerville Old Face" panose="02020602080505020303" pitchFamily="18" charset="0"/>
                <a:cs typeface="Aharoni" panose="02010803020104030203" pitchFamily="2" charset="-79"/>
              </a:rPr>
            </a:br>
            <a:r>
              <a:rPr lang="en-US" sz="1400" b="1" dirty="0">
                <a:solidFill>
                  <a:schemeClr val="bg1"/>
                </a:solidFill>
                <a:effectLst/>
                <a:latin typeface="Baskerville Old Face" panose="02020602080505020303" pitchFamily="18" charset="0"/>
                <a:cs typeface="Aharoni" panose="02010803020104030203" pitchFamily="2" charset="-79"/>
              </a:rPr>
              <a:t/>
            </a:r>
            <a:br>
              <a:rPr lang="en-US" sz="1400" b="1" dirty="0">
                <a:solidFill>
                  <a:schemeClr val="bg1"/>
                </a:solidFill>
                <a:effectLst/>
                <a:latin typeface="Baskerville Old Face" panose="02020602080505020303" pitchFamily="18" charset="0"/>
                <a:cs typeface="Aharoni" panose="02010803020104030203" pitchFamily="2" charset="-79"/>
              </a:rPr>
            </a:br>
            <a:r>
              <a:rPr lang="en-US" sz="1400" b="1" u="sng" dirty="0" smtClean="0">
                <a:solidFill>
                  <a:schemeClr val="bg1"/>
                </a:solidFill>
                <a:effectLst/>
                <a:latin typeface="Baskerville Old Face" panose="02020602080505020303" pitchFamily="18" charset="0"/>
                <a:cs typeface="Aharoni" panose="02010803020104030203" pitchFamily="2" charset="-79"/>
              </a:rPr>
              <a:t>Comments</a:t>
            </a:r>
            <a:r>
              <a:rPr lang="en-US" sz="1400" b="1" dirty="0" smtClean="0">
                <a:solidFill>
                  <a:schemeClr val="bg1"/>
                </a:solidFill>
                <a:effectLst/>
                <a:latin typeface="Baskerville Old Face" panose="02020602080505020303" pitchFamily="18" charset="0"/>
                <a:cs typeface="Aharoni" panose="02010803020104030203" pitchFamily="2" charset="-79"/>
              </a:rPr>
              <a:t>: </a:t>
            </a:r>
            <a:r>
              <a:rPr lang="en-US" sz="1400" dirty="0">
                <a:solidFill>
                  <a:schemeClr val="bg1"/>
                </a:solidFill>
                <a:effectLst/>
                <a:latin typeface="Baskerville Old Face" panose="02020602080505020303" pitchFamily="18" charset="0"/>
              </a:rPr>
              <a:t>A chance to purchase an acreage near the </a:t>
            </a:r>
            <a:r>
              <a:rPr lang="en-US" sz="1400" dirty="0" err="1">
                <a:solidFill>
                  <a:schemeClr val="bg1"/>
                </a:solidFill>
                <a:effectLst/>
                <a:latin typeface="Baskerville Old Face" panose="02020602080505020303" pitchFamily="18" charset="0"/>
              </a:rPr>
              <a:t>Calamus</a:t>
            </a:r>
            <a:r>
              <a:rPr lang="en-US" sz="1400" dirty="0">
                <a:solidFill>
                  <a:schemeClr val="bg1"/>
                </a:solidFill>
                <a:effectLst/>
                <a:latin typeface="Baskerville Old Face" panose="02020602080505020303" pitchFamily="18" charset="0"/>
              </a:rPr>
              <a:t> not restricted by the covenants of a </a:t>
            </a:r>
            <a:r>
              <a:rPr lang="en-US" sz="1400" dirty="0" smtClean="0">
                <a:solidFill>
                  <a:schemeClr val="bg1"/>
                </a:solidFill>
                <a:effectLst/>
                <a:latin typeface="Baskerville Old Face" panose="02020602080505020303" pitchFamily="18" charset="0"/>
              </a:rPr>
              <a:t>subdivision, </a:t>
            </a:r>
            <a:r>
              <a:rPr lang="en-US" sz="1400" dirty="0">
                <a:solidFill>
                  <a:schemeClr val="bg1"/>
                </a:solidFill>
                <a:effectLst/>
                <a:latin typeface="Baskerville Old Face" panose="02020602080505020303" pitchFamily="18" charset="0"/>
              </a:rPr>
              <a:t>with great views of the lake. This acreage consists of 19.9 +/- acres approximately 1.5 miles from the </a:t>
            </a:r>
            <a:r>
              <a:rPr lang="en-US" sz="1400" dirty="0" err="1">
                <a:solidFill>
                  <a:schemeClr val="bg1"/>
                </a:solidFill>
                <a:effectLst/>
                <a:latin typeface="Baskerville Old Face" panose="02020602080505020303" pitchFamily="18" charset="0"/>
              </a:rPr>
              <a:t>Calamus</a:t>
            </a:r>
            <a:r>
              <a:rPr lang="en-US" sz="1400" dirty="0">
                <a:solidFill>
                  <a:schemeClr val="bg1"/>
                </a:solidFill>
                <a:effectLst/>
                <a:latin typeface="Baskerville Old Face" panose="02020602080505020303" pitchFamily="18" charset="0"/>
              </a:rPr>
              <a:t> Lake.</a:t>
            </a:r>
          </a:p>
        </p:txBody>
      </p:sp>
      <p:sp>
        <p:nvSpPr>
          <p:cNvPr id="4" name="TextBox 3"/>
          <p:cNvSpPr txBox="1"/>
          <p:nvPr/>
        </p:nvSpPr>
        <p:spPr>
          <a:xfrm>
            <a:off x="3276600" y="310500"/>
            <a:ext cx="5410200"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200" b="1" u="sng" dirty="0" smtClean="0">
                <a:latin typeface="Baskerville Old Face" panose="02020602080505020303" pitchFamily="18" charset="0"/>
                <a:cs typeface="Aharoni" panose="02010803020104030203" pitchFamily="2" charset="-79"/>
              </a:rPr>
              <a:t>82928 460</a:t>
            </a:r>
            <a:r>
              <a:rPr lang="en-US" sz="3200" b="1" u="sng" baseline="30000" dirty="0" smtClean="0">
                <a:latin typeface="Baskerville Old Face" panose="02020602080505020303" pitchFamily="18" charset="0"/>
                <a:cs typeface="Aharoni" panose="02010803020104030203" pitchFamily="2" charset="-79"/>
              </a:rPr>
              <a:t>th</a:t>
            </a:r>
            <a:r>
              <a:rPr lang="en-US" sz="3200" b="1" u="sng" dirty="0" smtClean="0">
                <a:latin typeface="Baskerville Old Face" panose="02020602080505020303" pitchFamily="18" charset="0"/>
                <a:cs typeface="Aharoni" panose="02010803020104030203" pitchFamily="2" charset="-79"/>
              </a:rPr>
              <a:t> Ave. – Burwell, NE</a:t>
            </a:r>
          </a:p>
        </p:txBody>
      </p:sp>
      <p:pic>
        <p:nvPicPr>
          <p:cNvPr id="9" name="Picture 8"/>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20112" y="381000"/>
            <a:ext cx="2591011" cy="1935261"/>
          </a:xfrm>
          <a:prstGeom prst="snip2DiagRect">
            <a:avLst/>
          </a:prstGeom>
          <a:solidFill>
            <a:srgbClr val="FFFFFF">
              <a:shade val="85000"/>
            </a:srgbClr>
          </a:solidFill>
          <a:ln w="88900" cap="sq">
            <a:solidFill>
              <a:schemeClr val="accent5">
                <a:lumMod val="40000"/>
                <a:lumOff val="6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65220" y="4648200"/>
            <a:ext cx="2014057" cy="2014057"/>
          </a:xfrm>
          <a:prstGeom prst="snip2DiagRect">
            <a:avLst>
              <a:gd name="adj1" fmla="val 7380"/>
              <a:gd name="adj2" fmla="val 16667"/>
            </a:avLst>
          </a:prstGeom>
          <a:solidFill>
            <a:srgbClr val="FFFFFF">
              <a:shade val="85000"/>
            </a:srgbClr>
          </a:solidFill>
          <a:ln w="88900" cap="sq">
            <a:solidFill>
              <a:schemeClr val="accent5">
                <a:lumMod val="40000"/>
                <a:lumOff val="6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5979" y="3970782"/>
            <a:ext cx="2739276" cy="2046002"/>
          </a:xfrm>
          <a:prstGeom prst="ellipse">
            <a:avLst/>
          </a:prstGeom>
          <a:ln w="63500" cap="rnd">
            <a:solidFill>
              <a:schemeClr val="accent5">
                <a:lumMod val="40000"/>
                <a:lumOff val="6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86927" y="1676400"/>
            <a:ext cx="2209800" cy="2209800"/>
          </a:xfrm>
          <a:prstGeom prst="ellipse">
            <a:avLst/>
          </a:prstGeom>
          <a:ln w="63500" cap="rnd">
            <a:solidFill>
              <a:schemeClr val="accent5">
                <a:lumMod val="40000"/>
                <a:lumOff val="6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18" name="Straight Connector 4"/>
          <p:cNvCxnSpPr/>
          <p:nvPr/>
        </p:nvCxnSpPr>
        <p:spPr>
          <a:xfrm>
            <a:off x="6082070" y="5390022"/>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5762830" y="5390022"/>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3276600" y="4993784"/>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4442665" y="4993783"/>
            <a:ext cx="1320165" cy="396240"/>
          </a:xfrm>
          <a:prstGeom prst="straightConnector1">
            <a:avLst/>
          </a:prstGeom>
          <a:noFill/>
          <a:ln w="28575">
            <a:solidFill>
              <a:srgbClr val="FF0000"/>
            </a:solidFill>
            <a:prstDash val="solid"/>
          </a:ln>
        </p:spPr>
      </p:cxnSp>
      <p:sp>
        <p:nvSpPr>
          <p:cNvPr id="22" name="TextBox 21"/>
          <p:cNvSpPr txBox="1"/>
          <p:nvPr/>
        </p:nvSpPr>
        <p:spPr>
          <a:xfrm>
            <a:off x="2992978" y="5409366"/>
            <a:ext cx="3352800" cy="1377300"/>
          </a:xfrm>
          <a:prstGeom prst="rect">
            <a:avLst/>
          </a:prstGeom>
          <a:noFill/>
        </p:spPr>
        <p:txBody>
          <a:bodyPr wrap="square" rtlCol="0">
            <a:spAutoFit/>
          </a:bodyPr>
          <a:lstStyle/>
          <a:p>
            <a:pPr algn="ctr"/>
            <a:r>
              <a:rPr lang="en-US" sz="1600" b="1" dirty="0" smtClean="0">
                <a:solidFill>
                  <a:srgbClr val="180000"/>
                </a:solidFill>
                <a:latin typeface="Baskerville Old Face" panose="02020602080505020303" pitchFamily="18" charset="0"/>
                <a:cs typeface="Aharoni" panose="02010803020104030203" pitchFamily="2" charset="-79"/>
              </a:rPr>
              <a:t>Cabin Realty &amp; Ag Services</a:t>
            </a:r>
          </a:p>
          <a:p>
            <a:pPr algn="ctr"/>
            <a:r>
              <a:rPr lang="en-US" sz="135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rgbClr val="180000"/>
                </a:solidFill>
                <a:latin typeface="Baskerville Old Face" panose="02020602080505020303" pitchFamily="18" charset="0"/>
                <a:cs typeface="Aharoni" panose="02010803020104030203" pitchFamily="2" charset="-79"/>
              </a:rPr>
              <a:t>Michele Usasz, Broker</a:t>
            </a:r>
          </a:p>
          <a:p>
            <a:pPr algn="ctr"/>
            <a:r>
              <a:rPr lang="en-US" sz="1350" dirty="0" smtClean="0">
                <a:solidFill>
                  <a:srgbClr val="180000"/>
                </a:solidFill>
                <a:latin typeface="Baskerville Old Face" panose="02020602080505020303" pitchFamily="18" charset="0"/>
                <a:cs typeface="Aharoni" panose="02010803020104030203" pitchFamily="2" charset="-79"/>
              </a:rPr>
              <a:t>Terry K. Held, Associate Broker</a:t>
            </a:r>
          </a:p>
          <a:p>
            <a:pPr algn="ctr"/>
            <a:r>
              <a:rPr lang="en-US" sz="135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254</TotalTime>
  <Words>67</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Legal Description: A tract of land in the W1/2 of the NW1/4 of the SE1/4 of Section 27- Township 22N- Range 17W of the 6th P.M., Loup County, NE  List Price: $210,000.00 – Make an offer  Real Estate Taxes:  2017 - $398.04  Contact:  Michele Usasz 308-750-0522  Comments: A chance to purchase an acreage near the Calamus not restricted by the covenants of a subdivision, with great views of the lake. This acreage consists of 19.9 +/- acres approximately 1.5 miles from the Calamus Lake.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29</cp:revision>
  <cp:lastPrinted>2017-09-05T19:14:42Z</cp:lastPrinted>
  <dcterms:created xsi:type="dcterms:W3CDTF">2016-05-10T18:31:09Z</dcterms:created>
  <dcterms:modified xsi:type="dcterms:W3CDTF">2018-02-22T17:09:33Z</dcterms:modified>
</cp:coreProperties>
</file>