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4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6/17/2019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6/17/2019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6/17/2019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6/17/2019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6/17/2019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6/17/2019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6/17/2019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6/17/2019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6/17/2019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75"/>
            <a:ext cx="4673600" cy="3346994"/>
          </a:xfrm>
          <a:solidFill>
            <a:schemeClr val="tx1"/>
          </a:solidFill>
        </p:spPr>
        <p:txBody>
          <a:bodyPr anchor="t">
            <a:normAutofit fontScale="90000"/>
          </a:bodyPr>
          <a:lstStyle/>
          <a:p>
            <a:pPr algn="ctr"/>
            <a:r>
              <a:rPr lang="en-US" sz="1300" b="1" dirty="0">
                <a:solidFill>
                  <a:schemeClr val="bg1"/>
                </a:solidFill>
                <a:effectLst/>
                <a:latin typeface="Arial" panose="020B0604020202020204" pitchFamily="34" charset="0"/>
                <a:cs typeface="Arial" panose="020B0604020202020204" pitchFamily="34" charset="0"/>
              </a:rPr>
              <a:t>This Calamus Lake property has been custom built with meticulous care and expertise.  Storage space, work space, living space, landscaping, drainage, functionality, simplicity, cooling/ heating, future repair/remodeling, and future lot developments have all been infused throughout every design that has been applied to this Mike's Meadows tract.   The home offers 2 bedrooms, 3 bathrooms, custom built wood-working  throughout the nearly 2,000 sq. ft. living area.  Sitting on 1.73 acres supplies extra room if expansion is ever desired.  Estates with this much diversity do not come up for sale very often and will not stay on the market long.  Copies of covenants and restrictions available upon request. </a:t>
            </a:r>
            <a:r>
              <a:rPr lang="en-US" sz="1300" b="1" dirty="0" smtClean="0">
                <a:solidFill>
                  <a:schemeClr val="bg1"/>
                </a:solidFill>
                <a:effectLst/>
                <a:latin typeface="Arial" panose="020B0604020202020204" pitchFamily="34" charset="0"/>
                <a:cs typeface="Arial" panose="020B0604020202020204" pitchFamily="34" charset="0"/>
              </a:rPr>
              <a:t/>
            </a:r>
            <a:br>
              <a:rPr lang="en-US" sz="1300" b="1" dirty="0" smtClean="0">
                <a:solidFill>
                  <a:schemeClr val="bg1"/>
                </a:solidFill>
                <a:effectLst/>
                <a:latin typeface="Arial" panose="020B0604020202020204" pitchFamily="34" charset="0"/>
                <a:cs typeface="Arial" panose="020B0604020202020204" pitchFamily="34" charset="0"/>
              </a:rPr>
            </a:br>
            <a:r>
              <a:rPr lang="en-US" sz="1300" b="1" dirty="0" smtClean="0">
                <a:solidFill>
                  <a:schemeClr val="bg1"/>
                </a:solidFill>
                <a:effectLst/>
                <a:latin typeface="Arial" panose="020B0604020202020204" pitchFamily="34" charset="0"/>
                <a:cs typeface="Arial" panose="020B0604020202020204" pitchFamily="34" charset="0"/>
              </a:rPr>
              <a:t/>
            </a:r>
            <a:br>
              <a:rPr lang="en-US" sz="1300" b="1" dirty="0" smtClean="0">
                <a:solidFill>
                  <a:schemeClr val="bg1"/>
                </a:solidFill>
                <a:effectLst/>
                <a:latin typeface="Arial" panose="020B0604020202020204" pitchFamily="34" charset="0"/>
                <a:cs typeface="Arial" panose="020B0604020202020204" pitchFamily="34" charset="0"/>
              </a:rPr>
            </a:br>
            <a:r>
              <a:rPr lang="en-US" sz="1300" b="1" dirty="0" smtClean="0">
                <a:solidFill>
                  <a:schemeClr val="bg1"/>
                </a:solidFill>
                <a:effectLst/>
                <a:latin typeface="Arial" panose="020B0604020202020204" pitchFamily="34" charset="0"/>
                <a:cs typeface="Arial" panose="020B0604020202020204" pitchFamily="34" charset="0"/>
              </a:rPr>
              <a:t> </a:t>
            </a:r>
            <a:r>
              <a:rPr lang="en-US" sz="1300" b="1" dirty="0">
                <a:solidFill>
                  <a:schemeClr val="bg1"/>
                </a:solidFill>
                <a:effectLst/>
                <a:latin typeface="Arial" panose="020B0604020202020204" pitchFamily="34" charset="0"/>
                <a:cs typeface="Arial" panose="020B0604020202020204" pitchFamily="34" charset="0"/>
              </a:rPr>
              <a:t>Call for your </a:t>
            </a:r>
            <a:r>
              <a:rPr lang="en-US" sz="1300" b="1" dirty="0" smtClean="0">
                <a:solidFill>
                  <a:schemeClr val="bg1"/>
                </a:solidFill>
                <a:effectLst/>
                <a:latin typeface="Arial" panose="020B0604020202020204" pitchFamily="34" charset="0"/>
                <a:cs typeface="Arial" panose="020B0604020202020204" pitchFamily="34" charset="0"/>
              </a:rPr>
              <a:t>private showing!</a:t>
            </a:r>
            <a:br>
              <a:rPr lang="en-US" sz="1300" b="1" dirty="0" smtClean="0">
                <a:solidFill>
                  <a:schemeClr val="bg1"/>
                </a:solidFill>
                <a:effectLst/>
                <a:latin typeface="Arial" panose="020B0604020202020204" pitchFamily="34" charset="0"/>
                <a:cs typeface="Arial" panose="020B0604020202020204" pitchFamily="34" charset="0"/>
              </a:rPr>
            </a:br>
            <a:r>
              <a:rPr lang="en-US" sz="1300" b="1" dirty="0" smtClean="0">
                <a:solidFill>
                  <a:schemeClr val="bg1"/>
                </a:solidFill>
                <a:effectLst/>
                <a:latin typeface="Arial" panose="020B0604020202020204" pitchFamily="34" charset="0"/>
                <a:cs typeface="Arial" panose="020B0604020202020204" pitchFamily="34" charset="0"/>
              </a:rPr>
              <a:t/>
            </a:r>
            <a:br>
              <a:rPr lang="en-US" sz="1300" b="1" dirty="0" smtClean="0">
                <a:solidFill>
                  <a:schemeClr val="bg1"/>
                </a:solidFill>
                <a:effectLst/>
                <a:latin typeface="Arial" panose="020B0604020202020204" pitchFamily="34" charset="0"/>
                <a:cs typeface="Arial" panose="020B0604020202020204" pitchFamily="34" charset="0"/>
              </a:rPr>
            </a:br>
            <a:r>
              <a:rPr lang="en-US" sz="1300" b="1" dirty="0" smtClean="0">
                <a:solidFill>
                  <a:schemeClr val="bg1"/>
                </a:solidFill>
                <a:effectLst/>
                <a:latin typeface="Arial" panose="020B0604020202020204" pitchFamily="34" charset="0"/>
                <a:cs typeface="Arial" panose="020B0604020202020204" pitchFamily="34" charset="0"/>
              </a:rPr>
              <a:t>Erik </a:t>
            </a:r>
            <a:r>
              <a:rPr lang="en-US" sz="1300" b="1" dirty="0" err="1" smtClean="0">
                <a:solidFill>
                  <a:schemeClr val="bg1"/>
                </a:solidFill>
                <a:effectLst/>
                <a:latin typeface="Arial" panose="020B0604020202020204" pitchFamily="34" charset="0"/>
                <a:cs typeface="Arial" panose="020B0604020202020204" pitchFamily="34" charset="0"/>
              </a:rPr>
              <a:t>Schwager</a:t>
            </a:r>
            <a:r>
              <a:rPr lang="en-US" sz="1300" b="1" dirty="0" smtClean="0">
                <a:solidFill>
                  <a:schemeClr val="bg1"/>
                </a:solidFill>
                <a:effectLst/>
                <a:latin typeface="Arial" panose="020B0604020202020204" pitchFamily="34" charset="0"/>
                <a:cs typeface="Arial" panose="020B0604020202020204" pitchFamily="34" charset="0"/>
              </a:rPr>
              <a:t>		308-750-0345</a:t>
            </a:r>
            <a:endParaRPr lang="en-US" sz="2000" dirty="0">
              <a:solidFill>
                <a:schemeClr val="bg1"/>
              </a:solidFill>
              <a:effectLst/>
            </a:endParaRPr>
          </a:p>
        </p:txBody>
      </p:sp>
      <p:cxnSp>
        <p:nvCxnSpPr>
          <p:cNvPr id="18" name="Straight Connector 4"/>
          <p:cNvCxnSpPr/>
          <p:nvPr/>
        </p:nvCxnSpPr>
        <p:spPr>
          <a:xfrm>
            <a:off x="8448358" y="5649463"/>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8129118" y="5649463"/>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5642888" y="5253225"/>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6808953" y="5253224"/>
            <a:ext cx="1320165" cy="396240"/>
          </a:xfrm>
          <a:prstGeom prst="straightConnector1">
            <a:avLst/>
          </a:prstGeom>
          <a:noFill/>
          <a:ln w="28575">
            <a:solidFill>
              <a:srgbClr val="FF0000"/>
            </a:solidFill>
            <a:prstDash val="solid"/>
          </a:ln>
        </p:spPr>
      </p:cxnSp>
      <p:sp>
        <p:nvSpPr>
          <p:cNvPr id="22" name="TextBox 21"/>
          <p:cNvSpPr txBox="1"/>
          <p:nvPr/>
        </p:nvSpPr>
        <p:spPr>
          <a:xfrm>
            <a:off x="5305768" y="5668807"/>
            <a:ext cx="3352800" cy="1169551"/>
          </a:xfrm>
          <a:prstGeom prst="rect">
            <a:avLst/>
          </a:prstGeom>
          <a:noFill/>
        </p:spPr>
        <p:txBody>
          <a:bodyPr wrap="square" rtlCol="0">
            <a:spAutoFit/>
          </a:bodyPr>
          <a:lstStyle/>
          <a:p>
            <a:pPr algn="ctr"/>
            <a:r>
              <a:rPr lang="en-US" sz="1600" b="1" dirty="0" smtClean="0">
                <a:latin typeface="Baskerville Old Face" panose="02020602080505020303" pitchFamily="18" charset="0"/>
                <a:cs typeface="Aharoni" panose="02010803020104030203" pitchFamily="2" charset="-79"/>
              </a:rPr>
              <a:t>Cabin Realty &amp; Ag Services, Inc.</a:t>
            </a:r>
          </a:p>
          <a:p>
            <a:pPr algn="ctr"/>
            <a:r>
              <a:rPr lang="en-US" sz="1350" dirty="0" smtClean="0">
                <a:latin typeface="Baskerville Old Face" panose="02020602080505020303" pitchFamily="18" charset="0"/>
                <a:cs typeface="Aharoni" panose="02010803020104030203" pitchFamily="2" charset="-79"/>
              </a:rPr>
              <a:t>Real Estate Sale &amp; Management</a:t>
            </a:r>
          </a:p>
          <a:p>
            <a:pPr algn="ctr"/>
            <a:r>
              <a:rPr lang="en-US" sz="1350" dirty="0" smtClean="0">
                <a:latin typeface="Baskerville Old Face" panose="02020602080505020303" pitchFamily="18" charset="0"/>
                <a:cs typeface="Aharoni" panose="02010803020104030203" pitchFamily="2" charset="-79"/>
              </a:rPr>
              <a:t>Michele </a:t>
            </a:r>
            <a:r>
              <a:rPr lang="en-US" sz="1350" dirty="0" err="1" smtClean="0">
                <a:latin typeface="Baskerville Old Face" panose="02020602080505020303" pitchFamily="18" charset="0"/>
                <a:cs typeface="Aharoni" panose="02010803020104030203" pitchFamily="2" charset="-79"/>
              </a:rPr>
              <a:t>Usasz</a:t>
            </a:r>
            <a:r>
              <a:rPr lang="en-US" sz="1350" dirty="0" smtClean="0">
                <a:latin typeface="Baskerville Old Face" panose="02020602080505020303" pitchFamily="18" charset="0"/>
                <a:cs typeface="Aharoni" panose="02010803020104030203" pitchFamily="2" charset="-79"/>
              </a:rPr>
              <a:t>-Wells, Broker</a:t>
            </a:r>
          </a:p>
          <a:p>
            <a:pPr algn="ctr"/>
            <a:r>
              <a:rPr lang="en-US" sz="1350" dirty="0" smtClean="0">
                <a:latin typeface="Baskerville Old Face" panose="02020602080505020303" pitchFamily="18" charset="0"/>
                <a:cs typeface="Aharoni" panose="02010803020104030203" pitchFamily="2" charset="-79"/>
              </a:rPr>
              <a:t>Office: 308-346-4425</a:t>
            </a:r>
          </a:p>
          <a:p>
            <a:pPr algn="ctr"/>
            <a:r>
              <a:rPr lang="en-US" sz="1350" b="1" dirty="0" smtClean="0">
                <a:latin typeface="Baskerville Old Face" panose="02020602080505020303" pitchFamily="18" charset="0"/>
                <a:cs typeface="Aharoni" panose="02010803020104030203" pitchFamily="2" charset="-79"/>
              </a:rPr>
              <a:t>www. CabinRealtyAgServices.com</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352800"/>
            <a:ext cx="4673600" cy="35052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3185" y="-20128"/>
            <a:ext cx="4466566" cy="3349925"/>
          </a:xfrm>
          <a:prstGeom prst="rect">
            <a:avLst/>
          </a:prstGeom>
        </p:spPr>
      </p:pic>
      <p:sp>
        <p:nvSpPr>
          <p:cNvPr id="4" name="TextBox 3"/>
          <p:cNvSpPr txBox="1"/>
          <p:nvPr/>
        </p:nvSpPr>
        <p:spPr>
          <a:xfrm>
            <a:off x="4673600" y="3351074"/>
            <a:ext cx="4466566" cy="1754326"/>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600" b="1" dirty="0" smtClean="0">
                <a:latin typeface="Baskerville Old Face" panose="02020602080505020303" pitchFamily="18" charset="0"/>
                <a:cs typeface="Aharoni" panose="02010803020104030203" pitchFamily="2" charset="-79"/>
              </a:rPr>
              <a:t>83071 </a:t>
            </a:r>
            <a:r>
              <a:rPr lang="en-US" sz="3600" b="1" dirty="0" smtClean="0">
                <a:latin typeface="Baskerville Old Face" panose="02020602080505020303" pitchFamily="18" charset="0"/>
                <a:cs typeface="Aharoni" panose="02010803020104030203" pitchFamily="2" charset="-79"/>
              </a:rPr>
              <a:t>Walleye</a:t>
            </a:r>
            <a:r>
              <a:rPr lang="en-US" sz="3600" b="1" dirty="0" smtClean="0">
                <a:latin typeface="Baskerville Old Face" panose="02020602080505020303" pitchFamily="18" charset="0"/>
                <a:cs typeface="Aharoni" panose="02010803020104030203" pitchFamily="2" charset="-79"/>
              </a:rPr>
              <a:t> </a:t>
            </a:r>
            <a:r>
              <a:rPr lang="en-US" sz="3600" b="1" dirty="0" smtClean="0">
                <a:latin typeface="Baskerville Old Face" panose="02020602080505020303" pitchFamily="18" charset="0"/>
                <a:cs typeface="Aharoni" panose="02010803020104030203" pitchFamily="2" charset="-79"/>
              </a:rPr>
              <a:t>Way</a:t>
            </a:r>
          </a:p>
          <a:p>
            <a:pPr algn="ctr"/>
            <a:r>
              <a:rPr lang="en-US" sz="3600" b="1" dirty="0" smtClean="0">
                <a:latin typeface="Baskerville Old Face" panose="02020602080505020303" pitchFamily="18" charset="0"/>
                <a:cs typeface="Aharoni" panose="02010803020104030203" pitchFamily="2" charset="-79"/>
              </a:rPr>
              <a:t>Calamus Lake</a:t>
            </a:r>
          </a:p>
          <a:p>
            <a:pPr algn="ctr"/>
            <a:r>
              <a:rPr lang="en-US" sz="3600" b="1" dirty="0" smtClean="0">
                <a:latin typeface="Baskerville Old Face" panose="02020602080505020303" pitchFamily="18" charset="0"/>
                <a:cs typeface="Aharoni" panose="02010803020104030203" pitchFamily="2" charset="-79"/>
              </a:rPr>
              <a:t>Burwell, NE</a:t>
            </a:r>
          </a:p>
        </p:txBody>
      </p:sp>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331</TotalTime>
  <Words>157</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This Calamus Lake property has been custom built with meticulous care and expertise.  Storage space, work space, living space, landscaping, drainage, functionality, simplicity, cooling/ heating, future repair/remodeling, and future lot developments have all been infused throughout every design that has been applied to this Mike's Meadows tract.   The home offers 2 bedrooms, 3 bathrooms, custom built wood-working  throughout the nearly 2,000 sq. ft. living area.  Sitting on 1.73 acres supplies extra room if expansion is ever desired.  Estates with this much diversity do not come up for sale very often and will not stay on the market long.  Copies of covenants and restrictions available upon request.    Call for your private showing!  Erik Schwager  308-750-0345</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36</cp:revision>
  <cp:lastPrinted>2017-03-24T14:32:43Z</cp:lastPrinted>
  <dcterms:created xsi:type="dcterms:W3CDTF">2016-05-10T18:31:09Z</dcterms:created>
  <dcterms:modified xsi:type="dcterms:W3CDTF">2019-06-17T17:09:52Z</dcterms:modified>
</cp:coreProperties>
</file>