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4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6/17/2019</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6/17/2019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6/17/2019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6/17/2019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6/17/2019</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A9D5DAD-18B3-4A55-9691-3C7D966F1D29}" type="datetimeFigureOut">
              <a:rPr lang="en-US" smtClean="0"/>
              <a:t>6/17/2019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A9D5DAD-18B3-4A55-9691-3C7D966F1D29}" type="datetimeFigureOut">
              <a:rPr lang="en-US" smtClean="0"/>
              <a:t>6/17/2019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A9D5DAD-18B3-4A55-9691-3C7D966F1D29}" type="datetimeFigureOut">
              <a:rPr lang="en-US" smtClean="0"/>
              <a:t>6/17/2019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839F1FB-27C2-49B4-9AA6-BE5B01A08C5B}"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A9D5DAD-18B3-4A55-9691-3C7D966F1D29}" type="datetimeFigureOut">
              <a:rPr lang="en-US" smtClean="0"/>
              <a:t>6/17/2019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6/17/2019</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6/17/2019</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2A9D5DAD-18B3-4A55-9691-3C7D966F1D29}" type="datetimeFigureOut">
              <a:rPr lang="en-US" smtClean="0"/>
              <a:t>6/17/2019</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839F1FB-27C2-49B4-9AA6-BE5B01A08C5B}"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875"/>
            <a:ext cx="4673600" cy="3346994"/>
          </a:xfrm>
          <a:solidFill>
            <a:schemeClr val="tx1"/>
          </a:solidFill>
        </p:spPr>
        <p:txBody>
          <a:bodyPr anchor="t">
            <a:normAutofit fontScale="90000"/>
          </a:bodyPr>
          <a:lstStyle/>
          <a:p>
            <a:pPr algn="ctr"/>
            <a:r>
              <a:rPr lang="en-US" sz="1300" b="1" dirty="0">
                <a:solidFill>
                  <a:schemeClr val="bg1"/>
                </a:solidFill>
                <a:effectLst/>
                <a:latin typeface="Arial" panose="020B0604020202020204" pitchFamily="34" charset="0"/>
                <a:cs typeface="Arial" panose="020B0604020202020204" pitchFamily="34" charset="0"/>
              </a:rPr>
              <a:t>This Calamus Lake property has been custom built with meticulous care and expertise.  Storage space, work space, living space, landscaping, drainage, functionality, simplicity, cooling/ heating, future repair/remodeling, and future lot developments have all been infused throughout every design that has been applied to this Mike's Meadows tract.   The home offers 2 bedrooms, 3 bathrooms, custom built wood-working  throughout the nearly 2,000 sq. ft. living area.  Sitting on 1.73 acres supplies extra room if expansion is ever desired.  Estates with this much diversity do not come up for sale very often and will not stay on the market long.  Copies of covenants and restrictions available upon request. </a:t>
            </a:r>
            <a:r>
              <a:rPr lang="en-US" sz="1300" b="1" dirty="0" smtClean="0">
                <a:solidFill>
                  <a:schemeClr val="bg1"/>
                </a:solidFill>
                <a:effectLst/>
                <a:latin typeface="Arial" panose="020B0604020202020204" pitchFamily="34" charset="0"/>
                <a:cs typeface="Arial" panose="020B0604020202020204" pitchFamily="34" charset="0"/>
              </a:rPr>
              <a:t/>
            </a:r>
            <a:br>
              <a:rPr lang="en-US" sz="1300" b="1" dirty="0" smtClean="0">
                <a:solidFill>
                  <a:schemeClr val="bg1"/>
                </a:solidFill>
                <a:effectLst/>
                <a:latin typeface="Arial" panose="020B0604020202020204" pitchFamily="34" charset="0"/>
                <a:cs typeface="Arial" panose="020B0604020202020204" pitchFamily="34" charset="0"/>
              </a:rPr>
            </a:br>
            <a:r>
              <a:rPr lang="en-US" sz="1300" b="1" dirty="0" smtClean="0">
                <a:solidFill>
                  <a:schemeClr val="bg1"/>
                </a:solidFill>
                <a:effectLst/>
                <a:latin typeface="Arial" panose="020B0604020202020204" pitchFamily="34" charset="0"/>
                <a:cs typeface="Arial" panose="020B0604020202020204" pitchFamily="34" charset="0"/>
              </a:rPr>
              <a:t/>
            </a:r>
            <a:br>
              <a:rPr lang="en-US" sz="1300" b="1" dirty="0" smtClean="0">
                <a:solidFill>
                  <a:schemeClr val="bg1"/>
                </a:solidFill>
                <a:effectLst/>
                <a:latin typeface="Arial" panose="020B0604020202020204" pitchFamily="34" charset="0"/>
                <a:cs typeface="Arial" panose="020B0604020202020204" pitchFamily="34" charset="0"/>
              </a:rPr>
            </a:br>
            <a:r>
              <a:rPr lang="en-US" sz="1300" b="1" dirty="0" smtClean="0">
                <a:solidFill>
                  <a:schemeClr val="bg1"/>
                </a:solidFill>
                <a:effectLst/>
                <a:latin typeface="Arial" panose="020B0604020202020204" pitchFamily="34" charset="0"/>
                <a:cs typeface="Arial" panose="020B0604020202020204" pitchFamily="34" charset="0"/>
              </a:rPr>
              <a:t> </a:t>
            </a:r>
            <a:r>
              <a:rPr lang="en-US" sz="1300" b="1" dirty="0">
                <a:solidFill>
                  <a:schemeClr val="bg1"/>
                </a:solidFill>
                <a:effectLst/>
                <a:latin typeface="Arial" panose="020B0604020202020204" pitchFamily="34" charset="0"/>
                <a:cs typeface="Arial" panose="020B0604020202020204" pitchFamily="34" charset="0"/>
              </a:rPr>
              <a:t>Call for your </a:t>
            </a:r>
            <a:r>
              <a:rPr lang="en-US" sz="1300" b="1" dirty="0" smtClean="0">
                <a:solidFill>
                  <a:schemeClr val="bg1"/>
                </a:solidFill>
                <a:effectLst/>
                <a:latin typeface="Arial" panose="020B0604020202020204" pitchFamily="34" charset="0"/>
                <a:cs typeface="Arial" panose="020B0604020202020204" pitchFamily="34" charset="0"/>
              </a:rPr>
              <a:t>private showing!</a:t>
            </a:r>
            <a:br>
              <a:rPr lang="en-US" sz="1300" b="1" dirty="0" smtClean="0">
                <a:solidFill>
                  <a:schemeClr val="bg1"/>
                </a:solidFill>
                <a:effectLst/>
                <a:latin typeface="Arial" panose="020B0604020202020204" pitchFamily="34" charset="0"/>
                <a:cs typeface="Arial" panose="020B0604020202020204" pitchFamily="34" charset="0"/>
              </a:rPr>
            </a:br>
            <a:r>
              <a:rPr lang="en-US" sz="1300" b="1" dirty="0" smtClean="0">
                <a:solidFill>
                  <a:schemeClr val="bg1"/>
                </a:solidFill>
                <a:effectLst/>
                <a:latin typeface="Arial" panose="020B0604020202020204" pitchFamily="34" charset="0"/>
                <a:cs typeface="Arial" panose="020B0604020202020204" pitchFamily="34" charset="0"/>
              </a:rPr>
              <a:t/>
            </a:r>
            <a:br>
              <a:rPr lang="en-US" sz="1300" b="1" dirty="0" smtClean="0">
                <a:solidFill>
                  <a:schemeClr val="bg1"/>
                </a:solidFill>
                <a:effectLst/>
                <a:latin typeface="Arial" panose="020B0604020202020204" pitchFamily="34" charset="0"/>
                <a:cs typeface="Arial" panose="020B0604020202020204" pitchFamily="34" charset="0"/>
              </a:rPr>
            </a:br>
            <a:r>
              <a:rPr lang="en-US" sz="1300" b="1" dirty="0" smtClean="0">
                <a:solidFill>
                  <a:schemeClr val="bg1"/>
                </a:solidFill>
                <a:effectLst/>
                <a:latin typeface="Arial" panose="020B0604020202020204" pitchFamily="34" charset="0"/>
                <a:cs typeface="Arial" panose="020B0604020202020204" pitchFamily="34" charset="0"/>
              </a:rPr>
              <a:t>Erik </a:t>
            </a:r>
            <a:r>
              <a:rPr lang="en-US" sz="1300" b="1" dirty="0" err="1" smtClean="0">
                <a:solidFill>
                  <a:schemeClr val="bg1"/>
                </a:solidFill>
                <a:effectLst/>
                <a:latin typeface="Arial" panose="020B0604020202020204" pitchFamily="34" charset="0"/>
                <a:cs typeface="Arial" panose="020B0604020202020204" pitchFamily="34" charset="0"/>
              </a:rPr>
              <a:t>Schwager</a:t>
            </a:r>
            <a:r>
              <a:rPr lang="en-US" sz="1300" b="1" dirty="0" smtClean="0">
                <a:solidFill>
                  <a:schemeClr val="bg1"/>
                </a:solidFill>
                <a:effectLst/>
                <a:latin typeface="Arial" panose="020B0604020202020204" pitchFamily="34" charset="0"/>
                <a:cs typeface="Arial" panose="020B0604020202020204" pitchFamily="34" charset="0"/>
              </a:rPr>
              <a:t>		308-750-0345</a:t>
            </a:r>
            <a:endParaRPr lang="en-US" sz="2000" dirty="0">
              <a:solidFill>
                <a:schemeClr val="bg1"/>
              </a:solidFill>
              <a:effectLst/>
            </a:endParaRPr>
          </a:p>
        </p:txBody>
      </p:sp>
      <p:cxnSp>
        <p:nvCxnSpPr>
          <p:cNvPr id="18" name="Straight Connector 4"/>
          <p:cNvCxnSpPr/>
          <p:nvPr/>
        </p:nvCxnSpPr>
        <p:spPr>
          <a:xfrm>
            <a:off x="8448358" y="5649463"/>
            <a:ext cx="0" cy="1010778"/>
          </a:xfrm>
          <a:prstGeom prst="straightConnector1">
            <a:avLst/>
          </a:prstGeom>
          <a:noFill/>
          <a:ln w="28575">
            <a:solidFill>
              <a:srgbClr val="FF0000"/>
            </a:solidFill>
            <a:prstDash val="solid"/>
          </a:ln>
        </p:spPr>
      </p:cxnSp>
      <p:cxnSp>
        <p:nvCxnSpPr>
          <p:cNvPr id="19" name="Straight Connector 3"/>
          <p:cNvCxnSpPr/>
          <p:nvPr/>
        </p:nvCxnSpPr>
        <p:spPr>
          <a:xfrm flipH="1">
            <a:off x="8129118" y="5649463"/>
            <a:ext cx="580074" cy="0"/>
          </a:xfrm>
          <a:prstGeom prst="straightConnector1">
            <a:avLst/>
          </a:prstGeom>
          <a:noFill/>
          <a:ln w="28575">
            <a:solidFill>
              <a:srgbClr val="FF0000"/>
            </a:solidFill>
            <a:prstDash val="solid"/>
          </a:ln>
        </p:spPr>
      </p:cxnSp>
      <p:cxnSp>
        <p:nvCxnSpPr>
          <p:cNvPr id="20" name="Straight Connector 2"/>
          <p:cNvCxnSpPr/>
          <p:nvPr/>
        </p:nvCxnSpPr>
        <p:spPr>
          <a:xfrm flipV="1">
            <a:off x="5642888" y="5253225"/>
            <a:ext cx="1170153" cy="415582"/>
          </a:xfrm>
          <a:prstGeom prst="straightConnector1">
            <a:avLst/>
          </a:prstGeom>
          <a:noFill/>
          <a:ln w="28575">
            <a:solidFill>
              <a:srgbClr val="FF0000"/>
            </a:solidFill>
            <a:prstDash val="solid"/>
          </a:ln>
        </p:spPr>
      </p:cxnSp>
      <p:cxnSp>
        <p:nvCxnSpPr>
          <p:cNvPr id="21" name="Straight Connector 1"/>
          <p:cNvCxnSpPr/>
          <p:nvPr/>
        </p:nvCxnSpPr>
        <p:spPr>
          <a:xfrm flipH="1" flipV="1">
            <a:off x="6808953" y="5253224"/>
            <a:ext cx="1320165" cy="396240"/>
          </a:xfrm>
          <a:prstGeom prst="straightConnector1">
            <a:avLst/>
          </a:prstGeom>
          <a:noFill/>
          <a:ln w="28575">
            <a:solidFill>
              <a:srgbClr val="FF0000"/>
            </a:solidFill>
            <a:prstDash val="solid"/>
          </a:ln>
        </p:spPr>
      </p:cxnSp>
      <p:sp>
        <p:nvSpPr>
          <p:cNvPr id="22" name="TextBox 21"/>
          <p:cNvSpPr txBox="1"/>
          <p:nvPr/>
        </p:nvSpPr>
        <p:spPr>
          <a:xfrm>
            <a:off x="5305768" y="5668807"/>
            <a:ext cx="3352800" cy="1169551"/>
          </a:xfrm>
          <a:prstGeom prst="rect">
            <a:avLst/>
          </a:prstGeom>
          <a:noFill/>
        </p:spPr>
        <p:txBody>
          <a:bodyPr wrap="square" rtlCol="0">
            <a:spAutoFit/>
          </a:bodyPr>
          <a:lstStyle/>
          <a:p>
            <a:pPr algn="ctr"/>
            <a:r>
              <a:rPr lang="en-US" sz="1600" b="1" dirty="0" smtClean="0">
                <a:latin typeface="Baskerville Old Face" panose="02020602080505020303" pitchFamily="18" charset="0"/>
                <a:cs typeface="Aharoni" panose="02010803020104030203" pitchFamily="2" charset="-79"/>
              </a:rPr>
              <a:t>Cabin Realty &amp; Ag Services, Inc.</a:t>
            </a:r>
          </a:p>
          <a:p>
            <a:pPr algn="ctr"/>
            <a:r>
              <a:rPr lang="en-US" sz="1350" dirty="0" smtClean="0">
                <a:latin typeface="Baskerville Old Face" panose="02020602080505020303" pitchFamily="18" charset="0"/>
                <a:cs typeface="Aharoni" panose="02010803020104030203" pitchFamily="2" charset="-79"/>
              </a:rPr>
              <a:t>Real Estate Sale &amp; Management</a:t>
            </a:r>
          </a:p>
          <a:p>
            <a:pPr algn="ctr"/>
            <a:r>
              <a:rPr lang="en-US" sz="1350" dirty="0" smtClean="0">
                <a:latin typeface="Baskerville Old Face" panose="02020602080505020303" pitchFamily="18" charset="0"/>
                <a:cs typeface="Aharoni" panose="02010803020104030203" pitchFamily="2" charset="-79"/>
              </a:rPr>
              <a:t>Michele </a:t>
            </a:r>
            <a:r>
              <a:rPr lang="en-US" sz="1350" dirty="0" err="1" smtClean="0">
                <a:latin typeface="Baskerville Old Face" panose="02020602080505020303" pitchFamily="18" charset="0"/>
                <a:cs typeface="Aharoni" panose="02010803020104030203" pitchFamily="2" charset="-79"/>
              </a:rPr>
              <a:t>Usasz</a:t>
            </a:r>
            <a:r>
              <a:rPr lang="en-US" sz="1350" dirty="0" smtClean="0">
                <a:latin typeface="Baskerville Old Face" panose="02020602080505020303" pitchFamily="18" charset="0"/>
                <a:cs typeface="Aharoni" panose="02010803020104030203" pitchFamily="2" charset="-79"/>
              </a:rPr>
              <a:t>-Wells, Broker</a:t>
            </a:r>
          </a:p>
          <a:p>
            <a:pPr algn="ctr"/>
            <a:r>
              <a:rPr lang="en-US" sz="1350" dirty="0" smtClean="0">
                <a:latin typeface="Baskerville Old Face" panose="02020602080505020303" pitchFamily="18" charset="0"/>
                <a:cs typeface="Aharoni" panose="02010803020104030203" pitchFamily="2" charset="-79"/>
              </a:rPr>
              <a:t>Office: 308-346-4425</a:t>
            </a:r>
          </a:p>
          <a:p>
            <a:pPr algn="ctr"/>
            <a:r>
              <a:rPr lang="en-US" sz="1350" b="1" dirty="0" smtClean="0">
                <a:latin typeface="Baskerville Old Face" panose="02020602080505020303" pitchFamily="18" charset="0"/>
                <a:cs typeface="Aharoni" panose="02010803020104030203" pitchFamily="2" charset="-79"/>
              </a:rPr>
              <a:t>www. CabinRealtyAgServices.com</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352800"/>
            <a:ext cx="4673600" cy="3505200"/>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83185" y="-20128"/>
            <a:ext cx="4466566" cy="3349925"/>
          </a:xfrm>
          <a:prstGeom prst="rect">
            <a:avLst/>
          </a:prstGeom>
        </p:spPr>
      </p:pic>
      <p:sp>
        <p:nvSpPr>
          <p:cNvPr id="4" name="TextBox 3"/>
          <p:cNvSpPr txBox="1"/>
          <p:nvPr/>
        </p:nvSpPr>
        <p:spPr>
          <a:xfrm>
            <a:off x="4673600" y="3351074"/>
            <a:ext cx="4466566" cy="1754326"/>
          </a:xfrm>
          <a:prstGeom prst="rect">
            <a:avLst/>
          </a:prstGeom>
          <a:ln>
            <a:no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3600" b="1" dirty="0" smtClean="0">
                <a:latin typeface="Baskerville Old Face" panose="02020602080505020303" pitchFamily="18" charset="0"/>
                <a:cs typeface="Aharoni" panose="02010803020104030203" pitchFamily="2" charset="-79"/>
              </a:rPr>
              <a:t>83071 </a:t>
            </a:r>
            <a:r>
              <a:rPr lang="en-US" sz="3600" b="1" dirty="0" smtClean="0">
                <a:latin typeface="Baskerville Old Face" panose="02020602080505020303" pitchFamily="18" charset="0"/>
                <a:cs typeface="Aharoni" panose="02010803020104030203" pitchFamily="2" charset="-79"/>
              </a:rPr>
              <a:t>Walleye</a:t>
            </a:r>
            <a:r>
              <a:rPr lang="en-US" sz="3600" b="1" dirty="0" smtClean="0">
                <a:latin typeface="Baskerville Old Face" panose="02020602080505020303" pitchFamily="18" charset="0"/>
                <a:cs typeface="Aharoni" panose="02010803020104030203" pitchFamily="2" charset="-79"/>
              </a:rPr>
              <a:t> </a:t>
            </a:r>
            <a:r>
              <a:rPr lang="en-US" sz="3600" b="1" dirty="0" smtClean="0">
                <a:latin typeface="Baskerville Old Face" panose="02020602080505020303" pitchFamily="18" charset="0"/>
                <a:cs typeface="Aharoni" panose="02010803020104030203" pitchFamily="2" charset="-79"/>
              </a:rPr>
              <a:t>Way</a:t>
            </a:r>
          </a:p>
          <a:p>
            <a:pPr algn="ctr"/>
            <a:r>
              <a:rPr lang="en-US" sz="3600" b="1" dirty="0" smtClean="0">
                <a:latin typeface="Baskerville Old Face" panose="02020602080505020303" pitchFamily="18" charset="0"/>
                <a:cs typeface="Aharoni" panose="02010803020104030203" pitchFamily="2" charset="-79"/>
              </a:rPr>
              <a:t>Calamus Lake</a:t>
            </a:r>
          </a:p>
          <a:p>
            <a:pPr algn="ctr"/>
            <a:r>
              <a:rPr lang="en-US" sz="3600" b="1" dirty="0" smtClean="0">
                <a:latin typeface="Baskerville Old Face" panose="02020602080505020303" pitchFamily="18" charset="0"/>
                <a:cs typeface="Aharoni" panose="02010803020104030203" pitchFamily="2" charset="-79"/>
              </a:rPr>
              <a:t>Burwell, NE</a:t>
            </a:r>
          </a:p>
        </p:txBody>
      </p:sp>
    </p:spTree>
    <p:extLst>
      <p:ext uri="{BB962C8B-B14F-4D97-AF65-F5344CB8AC3E}">
        <p14:creationId xmlns:p14="http://schemas.microsoft.com/office/powerpoint/2010/main" val="2303710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331</TotalTime>
  <Words>157</Words>
  <Application>Microsoft Office PowerPoint</Application>
  <PresentationFormat>On-screen Show (4:3)</PresentationFormat>
  <Paragraphs>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Foundry</vt:lpstr>
      <vt:lpstr>This Calamus Lake property has been custom built with meticulous care and expertise.  Storage space, work space, living space, landscaping, drainage, functionality, simplicity, cooling/ heating, future repair/remodeling, and future lot developments have all been infused throughout every design that has been applied to this Mike's Meadows tract.   The home offers 2 bedrooms, 3 bathrooms, custom built wood-working  throughout the nearly 2,000 sq. ft. living area.  Sitting on 1.73 acres supplies extra room if expansion is ever desired.  Estates with this much diversity do not come up for sale very often and will not stay on the market long.  Copies of covenants and restrictions available upon request.    Call for your private showing!  Erik Schwager  308-750-0345</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 Price: $315,000.00 Real Estate Taxes: 2015 - $1,419.52 Contact: Colten Marsh - 402.709.7253 Legal Description: A tract of land located in the Southwest Quarter; a tract located in the southwest corner of the Southeast Quarter and part of the South Half of the Southeast Quarter lying west of old HWY 14, ALL in Section 20, Township 25 North, Range 6 West of the 6th P.M., Antelope County, Nebraska.  Location/Description: Approximately one mile south of Neligh on old HWY 14 and west 1/2 mile on 848th Road to subject property marked by Cabin Realty &amp; Ag Services signs.  Comments: This property offers a unique opportunity to obtain a main house and a rental property. The main house is 1,526 sq feet with 3 bedroom, 2 bath, 1/3 basement, and a 2 car attached garage. Rental house is 984 sq feet with 2 bedroom, 1 bath and a 2 car attached garage. This acreage includes many mature trees and a pond making the property appealing to the avid hunter and fisherman . There is a 30 by 60 open front pole shed and fish in the pond! For more information or to see the property give Colten a call!</dc:title>
  <dc:creator>Main</dc:creator>
  <cp:lastModifiedBy>Main</cp:lastModifiedBy>
  <cp:revision>36</cp:revision>
  <cp:lastPrinted>2017-03-24T14:32:43Z</cp:lastPrinted>
  <dcterms:created xsi:type="dcterms:W3CDTF">2016-05-10T18:31:09Z</dcterms:created>
  <dcterms:modified xsi:type="dcterms:W3CDTF">2019-06-17T17:09:52Z</dcterms:modified>
</cp:coreProperties>
</file>