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7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2A9D5DAD-18B3-4A55-9691-3C7D966F1D29}" type="datetimeFigureOut">
              <a:rPr lang="en-US" smtClean="0"/>
              <a:t>3/1/2018</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2A9D5DAD-18B3-4A55-9691-3C7D966F1D29}" type="datetimeFigureOut">
              <a:rPr lang="en-US" smtClean="0"/>
              <a:t>3/1/2018</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F839F1FB-27C2-49B4-9AA6-BE5B01A08C5B}" type="slidenum">
              <a:rPr lang="en-US" smtClean="0"/>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839F1FB-27C2-49B4-9AA6-BE5B01A08C5B}" type="slidenum">
              <a:rPr lang="en-US" smtClean="0"/>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A9D5DAD-18B3-4A55-9691-3C7D966F1D29}" type="datetimeFigureOut">
              <a:rPr lang="en-US" smtClean="0"/>
              <a:t>3/1/2018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F839F1FB-27C2-49B4-9AA6-BE5B01A08C5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2A9D5DAD-18B3-4A55-9691-3C7D966F1D29}" type="datetimeFigureOut">
              <a:rPr lang="en-US" smtClean="0"/>
              <a:t>3/1/2018</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2A9D5DAD-18B3-4A55-9691-3C7D966F1D29}" type="datetimeFigureOut">
              <a:rPr lang="en-US" smtClean="0"/>
              <a:t>3/1/2018</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F839F1FB-27C2-49B4-9AA6-BE5B01A08C5B}" type="slidenum">
              <a:rPr lang="en-US" smtClean="0"/>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2A9D5DAD-18B3-4A55-9691-3C7D966F1D29}" type="datetimeFigureOut">
              <a:rPr lang="en-US" smtClean="0"/>
              <a:t>3/1/2018</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839F1FB-27C2-49B4-9AA6-BE5B01A08C5B}" type="slidenum">
              <a:rPr lang="en-US" smtClean="0"/>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216" y="838200"/>
            <a:ext cx="8765487" cy="3048000"/>
          </a:xfrm>
        </p:spPr>
        <p:txBody>
          <a:bodyPr anchor="t">
            <a:normAutofit fontScale="90000"/>
          </a:bodyPr>
          <a:lstStyle/>
          <a:p>
            <a:pPr algn="l"/>
            <a:r>
              <a:rPr lang="en-US" sz="1600" b="1" u="sng" dirty="0" smtClean="0">
                <a:solidFill>
                  <a:schemeClr val="bg1"/>
                </a:solidFill>
                <a:effectLst/>
              </a:rPr>
              <a:t>List </a:t>
            </a:r>
            <a:r>
              <a:rPr lang="en-US" sz="1600" b="1" u="sng" dirty="0">
                <a:solidFill>
                  <a:schemeClr val="bg1"/>
                </a:solidFill>
                <a:effectLst/>
              </a:rPr>
              <a:t>Price</a:t>
            </a:r>
            <a:r>
              <a:rPr lang="en-US" sz="1600" b="1" dirty="0">
                <a:solidFill>
                  <a:schemeClr val="bg1"/>
                </a:solidFill>
                <a:effectLst/>
              </a:rPr>
              <a:t>:</a:t>
            </a:r>
            <a:r>
              <a:rPr lang="en-US" sz="1600" dirty="0">
                <a:solidFill>
                  <a:schemeClr val="bg1"/>
                </a:solidFill>
                <a:effectLst/>
              </a:rPr>
              <a:t> </a:t>
            </a:r>
            <a:r>
              <a:rPr lang="en-US" sz="1600" dirty="0" smtClean="0">
                <a:solidFill>
                  <a:schemeClr val="bg1"/>
                </a:solidFill>
                <a:effectLst/>
              </a:rPr>
              <a:t>$595,000.00</a:t>
            </a:r>
            <a:br>
              <a:rPr lang="en-US" sz="1600" dirty="0" smtClean="0">
                <a:solidFill>
                  <a:schemeClr val="bg1"/>
                </a:solidFill>
                <a:effectLst/>
              </a:rPr>
            </a:br>
            <a:r>
              <a:rPr lang="en-US" sz="1600" dirty="0">
                <a:solidFill>
                  <a:schemeClr val="bg1"/>
                </a:solidFill>
                <a:effectLst/>
              </a:rPr>
              <a:t/>
            </a:r>
            <a:br>
              <a:rPr lang="en-US" sz="1600" dirty="0">
                <a:solidFill>
                  <a:schemeClr val="bg1"/>
                </a:solidFill>
                <a:effectLst/>
              </a:rPr>
            </a:br>
            <a:r>
              <a:rPr lang="en-US" sz="1600" b="1" u="sng" dirty="0">
                <a:solidFill>
                  <a:schemeClr val="bg1"/>
                </a:solidFill>
                <a:effectLst/>
              </a:rPr>
              <a:t>Real Estate </a:t>
            </a:r>
            <a:r>
              <a:rPr lang="en-US" sz="1600" b="1" u="sng" dirty="0" smtClean="0">
                <a:solidFill>
                  <a:schemeClr val="bg1"/>
                </a:solidFill>
                <a:effectLst/>
              </a:rPr>
              <a:t>Taxes</a:t>
            </a:r>
            <a:r>
              <a:rPr lang="en-US" sz="1600" b="1" smtClean="0">
                <a:solidFill>
                  <a:schemeClr val="bg1"/>
                </a:solidFill>
                <a:effectLst/>
              </a:rPr>
              <a:t>:</a:t>
            </a:r>
            <a:r>
              <a:rPr lang="en-US" sz="1600">
                <a:solidFill>
                  <a:schemeClr val="bg1"/>
                </a:solidFill>
                <a:effectLst/>
              </a:rPr>
              <a:t> </a:t>
            </a:r>
            <a:r>
              <a:rPr lang="en-US" sz="1600" smtClean="0">
                <a:solidFill>
                  <a:schemeClr val="bg1"/>
                </a:solidFill>
                <a:effectLst/>
              </a:rPr>
              <a:t> </a:t>
            </a:r>
            <a:r>
              <a:rPr lang="en-US" sz="1600" smtClean="0">
                <a:solidFill>
                  <a:schemeClr val="bg1"/>
                </a:solidFill>
                <a:effectLst/>
              </a:rPr>
              <a:t>2017 </a:t>
            </a:r>
            <a:r>
              <a:rPr lang="en-US" sz="1600" dirty="0">
                <a:solidFill>
                  <a:schemeClr val="bg1"/>
                </a:solidFill>
                <a:effectLst/>
              </a:rPr>
              <a:t>- </a:t>
            </a:r>
            <a:r>
              <a:rPr lang="en-US" sz="1600" smtClean="0">
                <a:solidFill>
                  <a:schemeClr val="bg1"/>
                </a:solidFill>
                <a:effectLst/>
              </a:rPr>
              <a:t>$</a:t>
            </a:r>
            <a:r>
              <a:rPr lang="en-US" sz="1600" smtClean="0">
                <a:solidFill>
                  <a:schemeClr val="bg1"/>
                </a:solidFill>
                <a:effectLst/>
              </a:rPr>
              <a:t>2,920.24</a:t>
            </a:r>
            <a:r>
              <a:rPr lang="en-US" sz="1600" dirty="0" smtClean="0">
                <a:solidFill>
                  <a:schemeClr val="bg1"/>
                </a:solidFill>
                <a:effectLst/>
              </a:rPr>
              <a:t/>
            </a:r>
            <a:br>
              <a:rPr lang="en-US" sz="1600" dirty="0" smtClean="0">
                <a:solidFill>
                  <a:schemeClr val="bg1"/>
                </a:solidFill>
                <a:effectLst/>
              </a:rPr>
            </a:br>
            <a:r>
              <a:rPr lang="en-US" sz="1600" dirty="0">
                <a:solidFill>
                  <a:schemeClr val="bg1"/>
                </a:solidFill>
                <a:effectLst/>
              </a:rPr>
              <a:t/>
            </a:r>
            <a:br>
              <a:rPr lang="en-US" sz="1600" dirty="0">
                <a:solidFill>
                  <a:schemeClr val="bg1"/>
                </a:solidFill>
                <a:effectLst/>
              </a:rPr>
            </a:br>
            <a:r>
              <a:rPr lang="en-US" sz="1600" b="1" u="sng" dirty="0" smtClean="0">
                <a:solidFill>
                  <a:schemeClr val="bg1"/>
                </a:solidFill>
                <a:effectLst/>
                <a:cs typeface="Aharoni" panose="02010803020104030203" pitchFamily="2" charset="-79"/>
              </a:rPr>
              <a:t>Contact</a:t>
            </a:r>
            <a:r>
              <a:rPr lang="en-US" sz="1600" b="1" dirty="0" smtClean="0">
                <a:solidFill>
                  <a:schemeClr val="bg1"/>
                </a:solidFill>
                <a:effectLst/>
                <a:cs typeface="Aharoni" panose="02010803020104030203" pitchFamily="2" charset="-79"/>
              </a:rPr>
              <a:t>: </a:t>
            </a:r>
            <a:r>
              <a:rPr lang="en-US" sz="1600" dirty="0" smtClean="0">
                <a:solidFill>
                  <a:schemeClr val="bg1"/>
                </a:solidFill>
                <a:effectLst/>
                <a:cs typeface="Aharoni" panose="02010803020104030203" pitchFamily="2" charset="-79"/>
              </a:rPr>
              <a:t>Mike </a:t>
            </a:r>
            <a:r>
              <a:rPr lang="en-US" sz="1600" dirty="0" err="1" smtClean="0">
                <a:solidFill>
                  <a:schemeClr val="bg1"/>
                </a:solidFill>
                <a:effectLst/>
                <a:cs typeface="Aharoni" panose="02010803020104030203" pitchFamily="2" charset="-79"/>
              </a:rPr>
              <a:t>Kumm</a:t>
            </a:r>
            <a:r>
              <a:rPr lang="en-US" sz="1600" dirty="0" smtClean="0">
                <a:solidFill>
                  <a:schemeClr val="bg1"/>
                </a:solidFill>
                <a:effectLst/>
                <a:cs typeface="Aharoni" panose="02010803020104030203" pitchFamily="2" charset="-79"/>
              </a:rPr>
              <a:t> 402.394.1118 or Terry K. Held 402.394.1111</a:t>
            </a:r>
            <a:br>
              <a:rPr lang="en-US" sz="1600" dirty="0" smtClean="0">
                <a:solidFill>
                  <a:schemeClr val="bg1"/>
                </a:solidFill>
                <a:effectLst/>
                <a:cs typeface="Aharoni" panose="02010803020104030203" pitchFamily="2" charset="-79"/>
              </a:rPr>
            </a:br>
            <a:r>
              <a:rPr lang="en-US" sz="1600" dirty="0" smtClean="0">
                <a:solidFill>
                  <a:schemeClr val="bg1"/>
                </a:solidFill>
                <a:effectLst/>
                <a:cs typeface="Aharoni" panose="02010803020104030203" pitchFamily="2" charset="-79"/>
              </a:rPr>
              <a:t/>
            </a:r>
            <a:br>
              <a:rPr lang="en-US" sz="1600" dirty="0" smtClean="0">
                <a:solidFill>
                  <a:schemeClr val="bg1"/>
                </a:solidFill>
                <a:effectLst/>
                <a:cs typeface="Aharoni" panose="02010803020104030203" pitchFamily="2" charset="-79"/>
              </a:rPr>
            </a:br>
            <a:r>
              <a:rPr lang="en-US" sz="1600" b="1" u="sng" dirty="0" smtClean="0">
                <a:solidFill>
                  <a:schemeClr val="bg1"/>
                </a:solidFill>
                <a:effectLst/>
                <a:cs typeface="Aharoni" panose="02010803020104030203" pitchFamily="2" charset="-79"/>
              </a:rPr>
              <a:t>Improvements</a:t>
            </a:r>
            <a:r>
              <a:rPr lang="en-US" sz="1600" b="1" dirty="0" smtClean="0">
                <a:solidFill>
                  <a:schemeClr val="bg1"/>
                </a:solidFill>
                <a:effectLst/>
                <a:cs typeface="Aharoni" panose="02010803020104030203" pitchFamily="2" charset="-79"/>
              </a:rPr>
              <a:t>:  </a:t>
            </a:r>
            <a:r>
              <a:rPr lang="en-US" sz="1400" dirty="0">
                <a:solidFill>
                  <a:schemeClr val="bg1"/>
                </a:solidFill>
                <a:effectLst/>
              </a:rPr>
              <a:t>Burt Motors Building is the office and service building that is 50 by 60 with 12 by 14 foot doors and 16 foot sidewalls. The boat barn is 50 by 96 with 14 by 14 foot doors, 16 foot sidewalls and concrete floors.</a:t>
            </a:r>
            <a:r>
              <a:rPr lang="en-US" sz="1600" b="1" dirty="0" smtClean="0">
                <a:solidFill>
                  <a:schemeClr val="bg1"/>
                </a:solidFill>
                <a:effectLst/>
                <a:cs typeface="Aharoni" panose="02010803020104030203" pitchFamily="2" charset="-79"/>
              </a:rPr>
              <a:t/>
            </a:r>
            <a:br>
              <a:rPr lang="en-US" sz="1600" b="1" dirty="0" smtClean="0">
                <a:solidFill>
                  <a:schemeClr val="bg1"/>
                </a:solidFill>
                <a:effectLst/>
                <a:cs typeface="Aharoni" panose="02010803020104030203" pitchFamily="2" charset="-79"/>
              </a:rPr>
            </a:br>
            <a:r>
              <a:rPr lang="en-US" sz="1600" b="1" dirty="0">
                <a:solidFill>
                  <a:schemeClr val="bg1"/>
                </a:solidFill>
                <a:effectLst/>
                <a:cs typeface="Aharoni" panose="02010803020104030203" pitchFamily="2" charset="-79"/>
              </a:rPr>
              <a:t/>
            </a:r>
            <a:br>
              <a:rPr lang="en-US" sz="1600" b="1" dirty="0">
                <a:solidFill>
                  <a:schemeClr val="bg1"/>
                </a:solidFill>
                <a:effectLst/>
                <a:cs typeface="Aharoni" panose="02010803020104030203" pitchFamily="2" charset="-79"/>
              </a:rPr>
            </a:br>
            <a:r>
              <a:rPr lang="en-US" sz="1600" b="1" u="sng" dirty="0" smtClean="0">
                <a:solidFill>
                  <a:schemeClr val="bg1"/>
                </a:solidFill>
                <a:effectLst/>
                <a:cs typeface="Aharoni" panose="02010803020104030203" pitchFamily="2" charset="-79"/>
              </a:rPr>
              <a:t>Comments</a:t>
            </a:r>
            <a:r>
              <a:rPr lang="en-US" sz="1600" b="1" dirty="0" smtClean="0">
                <a:solidFill>
                  <a:schemeClr val="bg1"/>
                </a:solidFill>
                <a:effectLst/>
                <a:cs typeface="Aharoni" panose="02010803020104030203" pitchFamily="2" charset="-79"/>
              </a:rPr>
              <a:t>: </a:t>
            </a:r>
            <a:r>
              <a:rPr lang="en-US" sz="1600" dirty="0">
                <a:solidFill>
                  <a:schemeClr val="bg1"/>
                </a:solidFill>
                <a:effectLst/>
              </a:rPr>
              <a:t>Seldom do you find an improved commercial property that offers the flexibility offered by this listing. The location and access are excellent. All the work with building codes and zoning are completed. All construction was done with longevity and convenience in mind. Modifying this property to meet your needs makes way more sense than </a:t>
            </a:r>
            <a:r>
              <a:rPr lang="en-US" sz="1600" dirty="0" smtClean="0">
                <a:solidFill>
                  <a:schemeClr val="bg1"/>
                </a:solidFill>
                <a:effectLst/>
              </a:rPr>
              <a:t>starting </a:t>
            </a:r>
            <a:r>
              <a:rPr lang="en-US" sz="1600" dirty="0">
                <a:solidFill>
                  <a:schemeClr val="bg1"/>
                </a:solidFill>
                <a:effectLst/>
              </a:rPr>
              <a:t>with an undeveloped tract. If you have any interest, let us show you the quality of the construction of the buildings on this property.</a:t>
            </a:r>
            <a:r>
              <a:rPr lang="en-US" sz="1300" b="1" dirty="0">
                <a:solidFill>
                  <a:schemeClr val="bg1"/>
                </a:solidFill>
                <a:effectLst/>
              </a:rPr>
              <a:t/>
            </a:r>
            <a:br>
              <a:rPr lang="en-US" sz="1300" b="1" dirty="0">
                <a:solidFill>
                  <a:schemeClr val="bg1"/>
                </a:solidFill>
                <a:effectLst/>
              </a:rPr>
            </a:br>
            <a:endParaRPr lang="en-US" sz="1300" dirty="0">
              <a:solidFill>
                <a:schemeClr val="bg1"/>
              </a:solidFill>
              <a:effectLst/>
            </a:endParaRPr>
          </a:p>
        </p:txBody>
      </p:sp>
      <p:sp>
        <p:nvSpPr>
          <p:cNvPr id="4" name="TextBox 3"/>
          <p:cNvSpPr txBox="1"/>
          <p:nvPr/>
        </p:nvSpPr>
        <p:spPr>
          <a:xfrm>
            <a:off x="152400" y="141982"/>
            <a:ext cx="8765488"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3200" b="1" u="sng" dirty="0" smtClean="0">
                <a:latin typeface="Baskerville Old Face" panose="02020602080505020303" pitchFamily="18" charset="0"/>
                <a:cs typeface="Aharoni" panose="02010803020104030203" pitchFamily="2" charset="-79"/>
              </a:rPr>
              <a:t>Burt Motors – 1020 East Omaha Ave., Norfolk, NE</a:t>
            </a:r>
          </a:p>
        </p:txBody>
      </p:sp>
      <p:pic>
        <p:nvPicPr>
          <p:cNvPr id="11" name="Picture 10"/>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9459" y="4953044"/>
            <a:ext cx="2288429" cy="1709170"/>
          </a:xfrm>
          <a:prstGeom prst="snip2DiagRect">
            <a:avLst>
              <a:gd name="adj1" fmla="val 7380"/>
              <a:gd name="adj2" fmla="val 16667"/>
            </a:avLst>
          </a:prstGeom>
          <a:solidFill>
            <a:srgbClr val="FFFFFF">
              <a:shade val="85000"/>
            </a:srgbClr>
          </a:solidFill>
          <a:ln w="8890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18" name="Straight Connector 4"/>
          <p:cNvCxnSpPr/>
          <p:nvPr/>
        </p:nvCxnSpPr>
        <p:spPr>
          <a:xfrm>
            <a:off x="6082070" y="5390022"/>
            <a:ext cx="0" cy="1010778"/>
          </a:xfrm>
          <a:prstGeom prst="straightConnector1">
            <a:avLst/>
          </a:prstGeom>
          <a:noFill/>
          <a:ln w="28575">
            <a:solidFill>
              <a:srgbClr val="FF0000"/>
            </a:solidFill>
            <a:prstDash val="solid"/>
          </a:ln>
        </p:spPr>
      </p:cxnSp>
      <p:cxnSp>
        <p:nvCxnSpPr>
          <p:cNvPr id="19" name="Straight Connector 3"/>
          <p:cNvCxnSpPr/>
          <p:nvPr/>
        </p:nvCxnSpPr>
        <p:spPr>
          <a:xfrm flipH="1">
            <a:off x="5762830" y="5390022"/>
            <a:ext cx="580074" cy="0"/>
          </a:xfrm>
          <a:prstGeom prst="straightConnector1">
            <a:avLst/>
          </a:prstGeom>
          <a:noFill/>
          <a:ln w="28575">
            <a:solidFill>
              <a:srgbClr val="FF0000"/>
            </a:solidFill>
            <a:prstDash val="solid"/>
          </a:ln>
        </p:spPr>
      </p:cxnSp>
      <p:cxnSp>
        <p:nvCxnSpPr>
          <p:cNvPr id="20" name="Straight Connector 2"/>
          <p:cNvCxnSpPr/>
          <p:nvPr/>
        </p:nvCxnSpPr>
        <p:spPr>
          <a:xfrm flipV="1">
            <a:off x="3276600" y="4993784"/>
            <a:ext cx="1170153" cy="415582"/>
          </a:xfrm>
          <a:prstGeom prst="straightConnector1">
            <a:avLst/>
          </a:prstGeom>
          <a:noFill/>
          <a:ln w="28575">
            <a:solidFill>
              <a:srgbClr val="FF0000"/>
            </a:solidFill>
            <a:prstDash val="solid"/>
          </a:ln>
        </p:spPr>
      </p:cxnSp>
      <p:cxnSp>
        <p:nvCxnSpPr>
          <p:cNvPr id="21" name="Straight Connector 1"/>
          <p:cNvCxnSpPr/>
          <p:nvPr/>
        </p:nvCxnSpPr>
        <p:spPr>
          <a:xfrm flipH="1" flipV="1">
            <a:off x="4442665" y="4993783"/>
            <a:ext cx="1320165" cy="396240"/>
          </a:xfrm>
          <a:prstGeom prst="straightConnector1">
            <a:avLst/>
          </a:prstGeom>
          <a:noFill/>
          <a:ln w="28575">
            <a:solidFill>
              <a:srgbClr val="FF0000"/>
            </a:solidFill>
            <a:prstDash val="solid"/>
          </a:ln>
        </p:spPr>
      </p:cxnSp>
      <p:sp>
        <p:nvSpPr>
          <p:cNvPr id="22" name="TextBox 21"/>
          <p:cNvSpPr txBox="1"/>
          <p:nvPr/>
        </p:nvSpPr>
        <p:spPr>
          <a:xfrm>
            <a:off x="2992978" y="5409366"/>
            <a:ext cx="3352800" cy="1377300"/>
          </a:xfrm>
          <a:prstGeom prst="rect">
            <a:avLst/>
          </a:prstGeom>
          <a:noFill/>
        </p:spPr>
        <p:txBody>
          <a:bodyPr wrap="square" rtlCol="0">
            <a:spAutoFit/>
          </a:bodyPr>
          <a:lstStyle/>
          <a:p>
            <a:pPr algn="ctr"/>
            <a:r>
              <a:rPr lang="en-US" sz="1600" b="1" dirty="0" smtClean="0">
                <a:solidFill>
                  <a:srgbClr val="180000"/>
                </a:solidFill>
                <a:latin typeface="Baskerville Old Face" panose="02020602080505020303" pitchFamily="18" charset="0"/>
                <a:cs typeface="Aharoni" panose="02010803020104030203" pitchFamily="2" charset="-79"/>
              </a:rPr>
              <a:t>Cabin Realty &amp; Ag Services</a:t>
            </a:r>
          </a:p>
          <a:p>
            <a:pPr algn="ctr"/>
            <a:r>
              <a:rPr lang="en-US" sz="1350" dirty="0" smtClean="0">
                <a:solidFill>
                  <a:srgbClr val="180000"/>
                </a:solidFill>
                <a:latin typeface="Baskerville Old Face" panose="02020602080505020303" pitchFamily="18" charset="0"/>
                <a:cs typeface="Aharoni" panose="02010803020104030203" pitchFamily="2" charset="-79"/>
              </a:rPr>
              <a:t>Real Estate Sale &amp; Management</a:t>
            </a:r>
          </a:p>
          <a:p>
            <a:pPr algn="ctr"/>
            <a:r>
              <a:rPr lang="en-US" sz="1350" dirty="0" smtClean="0">
                <a:solidFill>
                  <a:srgbClr val="180000"/>
                </a:solidFill>
                <a:latin typeface="Baskerville Old Face" panose="02020602080505020303" pitchFamily="18" charset="0"/>
                <a:cs typeface="Aharoni" panose="02010803020104030203" pitchFamily="2" charset="-79"/>
              </a:rPr>
              <a:t>Michele Usasz, Broker</a:t>
            </a:r>
          </a:p>
          <a:p>
            <a:pPr algn="ctr"/>
            <a:r>
              <a:rPr lang="en-US" sz="1350" dirty="0" smtClean="0">
                <a:solidFill>
                  <a:srgbClr val="180000"/>
                </a:solidFill>
                <a:latin typeface="Baskerville Old Face" panose="02020602080505020303" pitchFamily="18" charset="0"/>
                <a:cs typeface="Aharoni" panose="02010803020104030203" pitchFamily="2" charset="-79"/>
              </a:rPr>
              <a:t>Terry K. Held, Associate Broker</a:t>
            </a:r>
          </a:p>
          <a:p>
            <a:pPr algn="ctr"/>
            <a:r>
              <a:rPr lang="en-US" sz="1350" dirty="0" smtClean="0">
                <a:solidFill>
                  <a:srgbClr val="180000"/>
                </a:solidFill>
                <a:latin typeface="Baskerville Old Face" panose="02020602080505020303" pitchFamily="18" charset="0"/>
                <a:cs typeface="Aharoni" panose="02010803020104030203" pitchFamily="2" charset="-79"/>
              </a:rPr>
              <a:t>Office: 308-346-4425</a:t>
            </a:r>
          </a:p>
          <a:p>
            <a:pPr algn="ctr"/>
            <a:r>
              <a:rPr lang="en-US" sz="1350" b="1" dirty="0" smtClean="0">
                <a:solidFill>
                  <a:srgbClr val="180000"/>
                </a:solidFill>
                <a:latin typeface="Baskerville Old Face" panose="02020602080505020303" pitchFamily="18" charset="0"/>
                <a:cs typeface="Aharoni" panose="02010803020104030203" pitchFamily="2" charset="-79"/>
              </a:rPr>
              <a:t>www. CabinRealtyAgServices.com</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4427350"/>
            <a:ext cx="3244388" cy="243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185389"/>
            <a:ext cx="3563481" cy="267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3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215</TotalTime>
  <Words>43</Words>
  <Application>Microsoft Office PowerPoint</Application>
  <PresentationFormat>On-screen Show (4:3)</PresentationFormat>
  <Paragraphs>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Foundry</vt:lpstr>
      <vt:lpstr>List Price: $595,000.00  Real Estate Taxes:  2017 - $2,920.24  Contact: Mike Kumm 402.394.1118 or Terry K. Held 402.394.1111  Improvements:  Burt Motors Building is the office and service building that is 50 by 60 with 12 by 14 foot doors and 16 foot sidewalls. The boat barn is 50 by 96 with 14 by 14 foot doors, 16 foot sidewalls and concrete floors.  Comments: Seldom do you find an improved commercial property that offers the flexibility offered by this listing. The location and access are excellent. All the work with building codes and zoning are completed. All construction was done with longevity and convenience in mind. Modifying this property to meet your needs makes way more sense than starting with an undeveloped tract. If you have any interest, let us show you the quality of the construction of the buildings on this property.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 Price: $315,000.00 Real Estate Taxes: 2015 - $1,419.52 Contact: Colten Marsh - 402.709.7253 Legal Description: A tract of land located in the Southwest Quarter; a tract located in the southwest corner of the Southeast Quarter and part of the South Half of the Southeast Quarter lying west of old HWY 14, ALL in Section 20, Township 25 North, Range 6 West of the 6th P.M., Antelope County, Nebraska.  Location/Description: Approximately one mile south of Neligh on old HWY 14 and west 1/2 mile on 848th Road to subject property marked by Cabin Realty &amp; Ag Services signs.  Comments: This property offers a unique opportunity to obtain a main house and a rental property. The main house is 1,526 sq feet with 3 bedroom, 2 bath, 1/3 basement, and a 2 car attached garage. Rental house is 984 sq feet with 2 bedroom, 1 bath and a 2 car attached garage. This acreage includes many mature trees and a pond making the property appealing to the avid hunter and fisherman . There is a 30 by 60 open front pole shed and fish in the pond! For more information or to see the property give Colten a call!</dc:title>
  <dc:creator>Main</dc:creator>
  <cp:lastModifiedBy>Main</cp:lastModifiedBy>
  <cp:revision>27</cp:revision>
  <cp:lastPrinted>2018-03-01T17:21:43Z</cp:lastPrinted>
  <dcterms:created xsi:type="dcterms:W3CDTF">2016-05-10T18:31:09Z</dcterms:created>
  <dcterms:modified xsi:type="dcterms:W3CDTF">2018-03-01T17:24:29Z</dcterms:modified>
</cp:coreProperties>
</file>