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9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533C19A-F922-4F0F-AD11-409787283B2C}" type="datetimeFigureOut">
              <a:rPr lang="en-US" smtClean="0"/>
              <a:t>3/12/2018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C9D0F8F-51AD-495E-A350-44E97D9D9514}" type="slidenum">
              <a:rPr lang="en-US" smtClean="0"/>
              <a:t>‹#›</a:t>
            </a:fld>
            <a:endParaRPr lang="en-US"/>
          </a:p>
        </p:txBody>
      </p:sp>
    </p:spTree>
    <p:extLst>
      <p:ext uri="{BB962C8B-B14F-4D97-AF65-F5344CB8AC3E}">
        <p14:creationId xmlns:p14="http://schemas.microsoft.com/office/powerpoint/2010/main" val="1004376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9D0F8F-51AD-495E-A350-44E97D9D9514}" type="slidenum">
              <a:rPr lang="en-US" smtClean="0"/>
              <a:t>1</a:t>
            </a:fld>
            <a:endParaRPr lang="en-US"/>
          </a:p>
        </p:txBody>
      </p:sp>
    </p:spTree>
    <p:extLst>
      <p:ext uri="{BB962C8B-B14F-4D97-AF65-F5344CB8AC3E}">
        <p14:creationId xmlns:p14="http://schemas.microsoft.com/office/powerpoint/2010/main" val="446810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3/12/2018</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3/12/2018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3/12/2018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3/12/2018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3/12/2018</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A9D5DAD-18B3-4A55-9691-3C7D966F1D29}" type="datetimeFigureOut">
              <a:rPr lang="en-US" smtClean="0"/>
              <a:t>3/12/2018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A9D5DAD-18B3-4A55-9691-3C7D966F1D29}" type="datetimeFigureOut">
              <a:rPr lang="en-US" smtClean="0"/>
              <a:t>3/12/2018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A9D5DAD-18B3-4A55-9691-3C7D966F1D29}" type="datetimeFigureOut">
              <a:rPr lang="en-US" smtClean="0"/>
              <a:t>3/12/2018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839F1FB-27C2-49B4-9AA6-BE5B01A08C5B}"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A9D5DAD-18B3-4A55-9691-3C7D966F1D29}" type="datetimeFigureOut">
              <a:rPr lang="en-US" smtClean="0"/>
              <a:t>3/12/2018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3/12/2018</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3/12/2018</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A9D5DAD-18B3-4A55-9691-3C7D966F1D29}" type="datetimeFigureOut">
              <a:rPr lang="en-US" smtClean="0"/>
              <a:t>3/12/2018</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839F1FB-27C2-49B4-9AA6-BE5B01A08C5B}"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http://www.cabinrealtyagservices.com/wp-content/uploads/2017/12/jensen-2017322-3-1024x76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1" y="11124"/>
            <a:ext cx="9141069" cy="684687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931" y="1066800"/>
            <a:ext cx="9141069" cy="2438399"/>
          </a:xfrm>
        </p:spPr>
        <p:txBody>
          <a:bodyPr anchor="t">
            <a:noAutofit/>
          </a:bodyPr>
          <a:lstStyle/>
          <a:p>
            <a:pPr algn="ctr"/>
            <a:r>
              <a:rPr lang="en-US" sz="1600" b="1" u="sng" dirty="0" smtClean="0">
                <a:solidFill>
                  <a:schemeClr val="bg1"/>
                </a:solidFill>
                <a:effectLst/>
                <a:latin typeface="Baskerville Old Face" panose="02020602080505020303" pitchFamily="18" charset="0"/>
                <a:cs typeface="Aharoni" panose="02010803020104030203" pitchFamily="2" charset="-79"/>
              </a:rPr>
              <a:t>Legal </a:t>
            </a:r>
            <a:r>
              <a:rPr lang="en-US" sz="1600" b="1" u="sng" dirty="0">
                <a:solidFill>
                  <a:schemeClr val="bg1"/>
                </a:solidFill>
                <a:effectLst/>
                <a:latin typeface="Baskerville Old Face" panose="02020602080505020303" pitchFamily="18" charset="0"/>
                <a:cs typeface="Aharoni" panose="02010803020104030203" pitchFamily="2" charset="-79"/>
              </a:rPr>
              <a:t>Description:</a:t>
            </a:r>
            <a:r>
              <a:rPr lang="en-US" sz="1600" b="1" dirty="0">
                <a:solidFill>
                  <a:schemeClr val="bg1"/>
                </a:solidFill>
                <a:effectLst/>
                <a:latin typeface="Baskerville Old Face" panose="02020602080505020303" pitchFamily="18" charset="0"/>
                <a:cs typeface="Aharoni" panose="02010803020104030203" pitchFamily="2" charset="-79"/>
              </a:rPr>
              <a:t> </a:t>
            </a:r>
            <a:r>
              <a:rPr lang="en-US" sz="1600" b="1" dirty="0" smtClean="0">
                <a:solidFill>
                  <a:schemeClr val="bg1"/>
                </a:solidFill>
                <a:effectLst/>
                <a:latin typeface="Baskerville Old Face" panose="02020602080505020303" pitchFamily="18" charset="0"/>
                <a:cs typeface="Aharoni" panose="02010803020104030203" pitchFamily="2" charset="-79"/>
              </a:rPr>
              <a:t> </a:t>
            </a:r>
            <a:r>
              <a:rPr lang="en-US" sz="1600" dirty="0" smtClean="0">
                <a:solidFill>
                  <a:schemeClr val="bg1"/>
                </a:solidFill>
                <a:effectLst/>
              </a:rPr>
              <a:t>The </a:t>
            </a:r>
            <a:r>
              <a:rPr lang="en-US" sz="1600" dirty="0">
                <a:solidFill>
                  <a:schemeClr val="bg1"/>
                </a:solidFill>
                <a:effectLst/>
              </a:rPr>
              <a:t>Southeast Quarter of the Northeast Quarter of Section 18, Township 30, Range 5 of the 6th P.M., Knox County, Nebraska.</a:t>
            </a:r>
            <a:r>
              <a:rPr lang="en-US" sz="1400" b="1" dirty="0" smtClean="0">
                <a:solidFill>
                  <a:schemeClr val="bg1"/>
                </a:solidFill>
                <a:effectLst/>
                <a:latin typeface="Baskerville Old Face" panose="02020602080505020303" pitchFamily="18" charset="0"/>
              </a:rPr>
              <a:t/>
            </a:r>
            <a:br>
              <a:rPr lang="en-US" sz="1400" b="1" dirty="0" smtClean="0">
                <a:solidFill>
                  <a:schemeClr val="bg1"/>
                </a:solidFill>
                <a:effectLst/>
                <a:latin typeface="Baskerville Old Face" panose="02020602080505020303" pitchFamily="18" charset="0"/>
              </a:rPr>
            </a:br>
            <a:r>
              <a:rPr lang="en-US" sz="1400" b="1" dirty="0" smtClean="0">
                <a:solidFill>
                  <a:schemeClr val="bg1"/>
                </a:solidFill>
                <a:effectLst/>
                <a:latin typeface="Baskerville Old Face" panose="02020602080505020303" pitchFamily="18" charset="0"/>
              </a:rPr>
              <a:t/>
            </a:r>
            <a:br>
              <a:rPr lang="en-US" sz="1400" b="1" dirty="0" smtClean="0">
                <a:solidFill>
                  <a:schemeClr val="bg1"/>
                </a:solidFill>
                <a:effectLst/>
                <a:latin typeface="Baskerville Old Face" panose="02020602080505020303" pitchFamily="18" charset="0"/>
              </a:rPr>
            </a:br>
            <a:r>
              <a:rPr lang="en-US" sz="1400" b="1" dirty="0" smtClean="0">
                <a:solidFill>
                  <a:schemeClr val="bg1"/>
                </a:solidFill>
                <a:effectLst/>
                <a:latin typeface="Baskerville Old Face" panose="02020602080505020303" pitchFamily="18" charset="0"/>
              </a:rPr>
              <a:t/>
            </a:r>
            <a:br>
              <a:rPr lang="en-US" sz="1400" b="1" dirty="0" smtClean="0">
                <a:solidFill>
                  <a:schemeClr val="bg1"/>
                </a:solidFill>
                <a:effectLst/>
                <a:latin typeface="Baskerville Old Face" panose="02020602080505020303" pitchFamily="18" charset="0"/>
              </a:rPr>
            </a:br>
            <a:r>
              <a:rPr lang="en-US" sz="1400" b="1" dirty="0">
                <a:solidFill>
                  <a:srgbClr val="FF0000"/>
                </a:solidFill>
                <a:effectLst/>
                <a:latin typeface="Baskerville Old Face" panose="02020602080505020303" pitchFamily="18" charset="0"/>
                <a:cs typeface="Aharoni" panose="02010803020104030203" pitchFamily="2" charset="-79"/>
              </a:rPr>
              <a:t/>
            </a:r>
            <a:br>
              <a:rPr lang="en-US" sz="1400" b="1" dirty="0">
                <a:solidFill>
                  <a:srgbClr val="FF0000"/>
                </a:solidFill>
                <a:effectLst/>
                <a:latin typeface="Baskerville Old Face" panose="02020602080505020303" pitchFamily="18" charset="0"/>
                <a:cs typeface="Aharoni" panose="02010803020104030203" pitchFamily="2" charset="-79"/>
              </a:rPr>
            </a:br>
            <a:r>
              <a:rPr lang="en-US" sz="1200" b="1" u="sng" dirty="0" smtClean="0">
                <a:solidFill>
                  <a:schemeClr val="tx1"/>
                </a:solidFill>
                <a:effectLst/>
                <a:latin typeface="Baskerville Old Face" panose="02020602080505020303" pitchFamily="18" charset="0"/>
              </a:rPr>
              <a:t>Location/Description</a:t>
            </a:r>
            <a:r>
              <a:rPr lang="en-US" sz="1200" b="1" u="sng" dirty="0">
                <a:solidFill>
                  <a:schemeClr val="tx1"/>
                </a:solidFill>
                <a:effectLst/>
                <a:latin typeface="Baskerville Old Face" panose="02020602080505020303" pitchFamily="18" charset="0"/>
              </a:rPr>
              <a:t>:</a:t>
            </a:r>
            <a:r>
              <a:rPr lang="en-US" sz="1200" b="1" dirty="0">
                <a:solidFill>
                  <a:schemeClr val="tx1"/>
                </a:solidFill>
                <a:effectLst/>
                <a:latin typeface="Baskerville Old Face" panose="02020602080505020303" pitchFamily="18" charset="0"/>
              </a:rPr>
              <a:t>  </a:t>
            </a:r>
            <a:r>
              <a:rPr lang="en-US" sz="1200" dirty="0" smtClean="0">
                <a:solidFill>
                  <a:schemeClr val="tx1"/>
                </a:solidFill>
                <a:effectLst/>
              </a:rPr>
              <a:t>From </a:t>
            </a:r>
            <a:r>
              <a:rPr lang="en-US" sz="1200" dirty="0" err="1">
                <a:solidFill>
                  <a:schemeClr val="tx1"/>
                </a:solidFill>
                <a:effectLst/>
              </a:rPr>
              <a:t>Winnetoon</a:t>
            </a:r>
            <a:r>
              <a:rPr lang="en-US" sz="1200" dirty="0">
                <a:solidFill>
                  <a:schemeClr val="tx1"/>
                </a:solidFill>
                <a:effectLst/>
              </a:rPr>
              <a:t>, NE : Go east of </a:t>
            </a:r>
            <a:r>
              <a:rPr lang="en-US" sz="1200" dirty="0" err="1">
                <a:solidFill>
                  <a:schemeClr val="tx1"/>
                </a:solidFill>
                <a:effectLst/>
              </a:rPr>
              <a:t>Winnetoon</a:t>
            </a:r>
            <a:r>
              <a:rPr lang="en-US" sz="1200" dirty="0">
                <a:solidFill>
                  <a:schemeClr val="tx1"/>
                </a:solidFill>
                <a:effectLst/>
              </a:rPr>
              <a:t> on 875th Rd to 528th Ave, turn onto 528th Ave. Follow 528th Ave north for 4 miles to 879th Rd. Turn East on 879th Rd &amp; follow approximately 3/4 of a mile. Turn north and follow to dead end marked by Cabin Realty and Ag Services Sign.</a:t>
            </a:r>
            <a:r>
              <a:rPr lang="en-US" sz="1200" b="1" dirty="0" smtClean="0">
                <a:solidFill>
                  <a:schemeClr val="tx1"/>
                </a:solidFill>
                <a:effectLst/>
                <a:latin typeface="Baskerville Old Face" panose="02020602080505020303" pitchFamily="18" charset="0"/>
              </a:rPr>
              <a:t/>
            </a:r>
            <a:br>
              <a:rPr lang="en-US" sz="1200" b="1" dirty="0" smtClean="0">
                <a:solidFill>
                  <a:schemeClr val="tx1"/>
                </a:solidFill>
                <a:effectLst/>
                <a:latin typeface="Baskerville Old Face" panose="02020602080505020303" pitchFamily="18" charset="0"/>
              </a:rPr>
            </a:br>
            <a:r>
              <a:rPr lang="en-US" sz="1200" b="1" dirty="0">
                <a:solidFill>
                  <a:schemeClr val="tx1"/>
                </a:solidFill>
                <a:effectLst/>
                <a:latin typeface="Baskerville Old Face" panose="02020602080505020303" pitchFamily="18" charset="0"/>
              </a:rPr>
              <a:t> </a:t>
            </a:r>
            <a:br>
              <a:rPr lang="en-US" sz="1200" b="1" dirty="0">
                <a:solidFill>
                  <a:schemeClr val="tx1"/>
                </a:solidFill>
                <a:effectLst/>
                <a:latin typeface="Baskerville Old Face" panose="02020602080505020303" pitchFamily="18" charset="0"/>
              </a:rPr>
            </a:br>
            <a:r>
              <a:rPr lang="en-US" sz="1200" b="1" u="sng" dirty="0">
                <a:solidFill>
                  <a:schemeClr val="tx1"/>
                </a:solidFill>
                <a:effectLst/>
                <a:latin typeface="Baskerville Old Face" panose="02020602080505020303" pitchFamily="18" charset="0"/>
              </a:rPr>
              <a:t>Comments</a:t>
            </a:r>
            <a:r>
              <a:rPr lang="en-US" sz="1200" b="1" u="sng" dirty="0" smtClean="0">
                <a:solidFill>
                  <a:schemeClr val="tx1"/>
                </a:solidFill>
                <a:effectLst/>
                <a:latin typeface="Baskerville Old Face" panose="02020602080505020303" pitchFamily="18" charset="0"/>
              </a:rPr>
              <a:t>:	</a:t>
            </a:r>
            <a:r>
              <a:rPr lang="en-US" sz="1200" dirty="0" smtClean="0">
                <a:solidFill>
                  <a:schemeClr val="tx1"/>
                </a:solidFill>
                <a:effectLst/>
              </a:rPr>
              <a:t>This </a:t>
            </a:r>
            <a:r>
              <a:rPr lang="en-US" sz="1200" dirty="0">
                <a:solidFill>
                  <a:schemeClr val="tx1"/>
                </a:solidFill>
                <a:effectLst/>
              </a:rPr>
              <a:t>property's location offers seclusion and privacy for hunting purposes. Cedar trees have been removed to better utilize the grazing unit. It has grass units on 3 sides and crops on 1 side adding to the wildlife activity.</a:t>
            </a:r>
            <a:r>
              <a:rPr lang="en-US" sz="1200" dirty="0">
                <a:solidFill>
                  <a:schemeClr val="bg1"/>
                </a:solidFill>
                <a:effectLst/>
                <a:latin typeface="Baskerville Old Face" panose="02020602080505020303" pitchFamily="18" charset="0"/>
              </a:rPr>
              <a:t/>
            </a:r>
            <a:br>
              <a:rPr lang="en-US" sz="1200" dirty="0">
                <a:solidFill>
                  <a:schemeClr val="bg1"/>
                </a:solidFill>
                <a:effectLst/>
                <a:latin typeface="Baskerville Old Face" panose="02020602080505020303" pitchFamily="18" charset="0"/>
              </a:rPr>
            </a:br>
            <a:endParaRPr lang="en-US" sz="1200" dirty="0">
              <a:solidFill>
                <a:schemeClr val="bg1"/>
              </a:solidFill>
              <a:effectLst/>
              <a:latin typeface="Baskerville Old Face" panose="02020602080505020303" pitchFamily="18" charset="0"/>
            </a:endParaRPr>
          </a:p>
        </p:txBody>
      </p:sp>
      <p:sp>
        <p:nvSpPr>
          <p:cNvPr id="4" name="TextBox 3"/>
          <p:cNvSpPr txBox="1"/>
          <p:nvPr/>
        </p:nvSpPr>
        <p:spPr>
          <a:xfrm>
            <a:off x="-10064" y="16874"/>
            <a:ext cx="9141069" cy="1015663"/>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3000" b="1" u="sng" dirty="0" smtClean="0">
                <a:latin typeface="Baskerville Old Face" panose="02020602080505020303" pitchFamily="18" charset="0"/>
                <a:cs typeface="Aharoni" panose="02010803020104030203" pitchFamily="2" charset="-79"/>
              </a:rPr>
              <a:t>40+/- Acres – All Grass Unit with Recreational Potential</a:t>
            </a:r>
            <a:endParaRPr lang="en-US" sz="3000" b="1" u="sng" dirty="0">
              <a:latin typeface="Baskerville Old Face" panose="02020602080505020303" pitchFamily="18" charset="0"/>
              <a:cs typeface="Aharoni" panose="02010803020104030203" pitchFamily="2" charset="-79"/>
            </a:endParaRPr>
          </a:p>
          <a:p>
            <a:pPr algn="ctr"/>
            <a:r>
              <a:rPr lang="en-US" sz="3000" b="1" u="sng" dirty="0" smtClean="0">
                <a:latin typeface="Baskerville Old Face" panose="02020602080505020303" pitchFamily="18" charset="0"/>
                <a:cs typeface="Aharoni" panose="02010803020104030203" pitchFamily="2" charset="-79"/>
              </a:rPr>
              <a:t>Knox County, NE</a:t>
            </a:r>
          </a:p>
        </p:txBody>
      </p:sp>
      <p:cxnSp>
        <p:nvCxnSpPr>
          <p:cNvPr id="18" name="Straight Connector 4"/>
          <p:cNvCxnSpPr/>
          <p:nvPr/>
        </p:nvCxnSpPr>
        <p:spPr>
          <a:xfrm>
            <a:off x="5501996" y="5409366"/>
            <a:ext cx="0" cy="1010778"/>
          </a:xfrm>
          <a:prstGeom prst="straightConnector1">
            <a:avLst/>
          </a:prstGeom>
          <a:noFill/>
          <a:ln w="28575">
            <a:solidFill>
              <a:srgbClr val="FF0000"/>
            </a:solidFill>
            <a:prstDash val="solid"/>
          </a:ln>
        </p:spPr>
      </p:cxnSp>
      <p:cxnSp>
        <p:nvCxnSpPr>
          <p:cNvPr id="19" name="Straight Connector 3"/>
          <p:cNvCxnSpPr/>
          <p:nvPr/>
        </p:nvCxnSpPr>
        <p:spPr>
          <a:xfrm flipH="1">
            <a:off x="5182756" y="5409366"/>
            <a:ext cx="580074" cy="0"/>
          </a:xfrm>
          <a:prstGeom prst="straightConnector1">
            <a:avLst/>
          </a:prstGeom>
          <a:noFill/>
          <a:ln w="28575">
            <a:solidFill>
              <a:srgbClr val="FF0000"/>
            </a:solidFill>
            <a:prstDash val="solid"/>
          </a:ln>
        </p:spPr>
      </p:cxnSp>
      <p:cxnSp>
        <p:nvCxnSpPr>
          <p:cNvPr id="20" name="Straight Connector 2"/>
          <p:cNvCxnSpPr/>
          <p:nvPr/>
        </p:nvCxnSpPr>
        <p:spPr>
          <a:xfrm flipV="1">
            <a:off x="2696526" y="5013128"/>
            <a:ext cx="1170153" cy="415582"/>
          </a:xfrm>
          <a:prstGeom prst="straightConnector1">
            <a:avLst/>
          </a:prstGeom>
          <a:noFill/>
          <a:ln w="28575">
            <a:solidFill>
              <a:srgbClr val="FF0000"/>
            </a:solidFill>
            <a:prstDash val="solid"/>
          </a:ln>
        </p:spPr>
      </p:cxnSp>
      <p:cxnSp>
        <p:nvCxnSpPr>
          <p:cNvPr id="21" name="Straight Connector 1"/>
          <p:cNvCxnSpPr/>
          <p:nvPr/>
        </p:nvCxnSpPr>
        <p:spPr>
          <a:xfrm flipH="1" flipV="1">
            <a:off x="3862591" y="5013127"/>
            <a:ext cx="1320165" cy="396240"/>
          </a:xfrm>
          <a:prstGeom prst="straightConnector1">
            <a:avLst/>
          </a:prstGeom>
          <a:noFill/>
          <a:ln w="28575">
            <a:solidFill>
              <a:srgbClr val="FF0000"/>
            </a:solidFill>
            <a:prstDash val="solid"/>
          </a:ln>
        </p:spPr>
      </p:cxnSp>
      <p:sp>
        <p:nvSpPr>
          <p:cNvPr id="22" name="TextBox 21"/>
          <p:cNvSpPr txBox="1"/>
          <p:nvPr/>
        </p:nvSpPr>
        <p:spPr>
          <a:xfrm>
            <a:off x="2696526" y="5409366"/>
            <a:ext cx="2805470" cy="1377300"/>
          </a:xfrm>
          <a:prstGeom prst="rect">
            <a:avLst/>
          </a:prstGeom>
          <a:noFill/>
        </p:spPr>
        <p:txBody>
          <a:bodyPr wrap="square" rtlCol="0">
            <a:spAutoFit/>
          </a:bodyPr>
          <a:lstStyle/>
          <a:p>
            <a:pPr algn="ctr"/>
            <a:r>
              <a:rPr lang="en-US" sz="1400" b="1" dirty="0" smtClean="0">
                <a:latin typeface="Baskerville Old Face" panose="02020602080505020303" pitchFamily="18" charset="0"/>
                <a:cs typeface="Aharoni" panose="02010803020104030203" pitchFamily="2" charset="-79"/>
              </a:rPr>
              <a:t>Cabin Realty &amp; Ag Services</a:t>
            </a:r>
          </a:p>
          <a:p>
            <a:pPr algn="ctr"/>
            <a:r>
              <a:rPr lang="en-US" sz="1400" dirty="0" smtClean="0">
                <a:latin typeface="Baskerville Old Face" panose="02020602080505020303" pitchFamily="18" charset="0"/>
                <a:cs typeface="Aharoni" panose="02010803020104030203" pitchFamily="2" charset="-79"/>
              </a:rPr>
              <a:t>Real Estate Sale &amp; Management</a:t>
            </a:r>
          </a:p>
          <a:p>
            <a:pPr algn="ctr"/>
            <a:r>
              <a:rPr lang="en-US" sz="1400" dirty="0" smtClean="0">
                <a:latin typeface="Baskerville Old Face" panose="02020602080505020303" pitchFamily="18" charset="0"/>
                <a:cs typeface="Aharoni" panose="02010803020104030203" pitchFamily="2" charset="-79"/>
              </a:rPr>
              <a:t>Michele Usasz, Broker</a:t>
            </a:r>
          </a:p>
          <a:p>
            <a:pPr algn="ctr"/>
            <a:r>
              <a:rPr lang="en-US" sz="1400" dirty="0" smtClean="0">
                <a:latin typeface="Baskerville Old Face" panose="02020602080505020303" pitchFamily="18" charset="0"/>
                <a:cs typeface="Aharoni" panose="02010803020104030203" pitchFamily="2" charset="-79"/>
              </a:rPr>
              <a:t>Terry K. Held, Associate Broker</a:t>
            </a:r>
          </a:p>
          <a:p>
            <a:pPr algn="ctr"/>
            <a:r>
              <a:rPr lang="en-US" sz="1400" dirty="0" smtClean="0">
                <a:latin typeface="Baskerville Old Face" panose="02020602080505020303" pitchFamily="18" charset="0"/>
                <a:cs typeface="Aharoni" panose="02010803020104030203" pitchFamily="2" charset="-79"/>
              </a:rPr>
              <a:t>Office: 308-346-4425</a:t>
            </a:r>
          </a:p>
          <a:p>
            <a:pPr algn="ctr"/>
            <a:r>
              <a:rPr lang="en-US" sz="1400" b="1" dirty="0" smtClean="0">
                <a:latin typeface="Baskerville Old Face" panose="02020602080505020303" pitchFamily="18" charset="0"/>
                <a:cs typeface="Aharoni" panose="02010803020104030203" pitchFamily="2" charset="-79"/>
              </a:rPr>
              <a:t>www. CabinRealtyAgServices.com</a:t>
            </a:r>
          </a:p>
        </p:txBody>
      </p:sp>
      <p:pic>
        <p:nvPicPr>
          <p:cNvPr id="1026" name="Picture 2" descr="http://www.cabinrealtyagservices.com/wp-content/uploads/2017/12/jensen-2017322-9-150x15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434561"/>
            <a:ext cx="2133600" cy="178635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www.cabinrealtyagservices.com/wp-content/uploads/2017/12/jensen-2017322-5-150x150.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62831" y="3455265"/>
            <a:ext cx="3402736" cy="340273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cabinrealtyagservices.com/wp-content/uploads/2017/12/jensen-2017322-1-150x150.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31" y="5211247"/>
            <a:ext cx="2130669" cy="164675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133600" y="3455265"/>
            <a:ext cx="3629231" cy="1446550"/>
          </a:xfrm>
          <a:prstGeom prst="rect">
            <a:avLst/>
          </a:prstGeom>
          <a:noFill/>
        </p:spPr>
        <p:txBody>
          <a:bodyPr wrap="square" rtlCol="0">
            <a:spAutoFit/>
          </a:bodyPr>
          <a:lstStyle/>
          <a:p>
            <a:pPr algn="ctr"/>
            <a:r>
              <a:rPr lang="en-US" b="1" u="sng" dirty="0">
                <a:latin typeface="Baskerville Old Face" panose="02020602080505020303" pitchFamily="18" charset="0"/>
              </a:rPr>
              <a:t>List Price</a:t>
            </a:r>
            <a:r>
              <a:rPr lang="en-US" b="1" dirty="0">
                <a:latin typeface="Baskerville Old Face" panose="02020602080505020303" pitchFamily="18" charset="0"/>
              </a:rPr>
              <a:t>: </a:t>
            </a:r>
            <a:r>
              <a:rPr lang="en-US" b="1" dirty="0" smtClean="0">
                <a:latin typeface="Baskerville Old Face" panose="02020602080505020303" pitchFamily="18" charset="0"/>
              </a:rPr>
              <a:t>	$</a:t>
            </a:r>
            <a:r>
              <a:rPr lang="en-US" b="1" dirty="0">
                <a:latin typeface="Baskerville Old Face" panose="02020602080505020303" pitchFamily="18" charset="0"/>
              </a:rPr>
              <a:t>105,000.00</a:t>
            </a:r>
            <a:br>
              <a:rPr lang="en-US" b="1" dirty="0">
                <a:latin typeface="Baskerville Old Face" panose="02020602080505020303" pitchFamily="18" charset="0"/>
              </a:rPr>
            </a:br>
            <a:r>
              <a:rPr lang="en-US" b="1" dirty="0">
                <a:latin typeface="Baskerville Old Face" panose="02020602080505020303" pitchFamily="18" charset="0"/>
              </a:rPr>
              <a:t/>
            </a:r>
            <a:br>
              <a:rPr lang="en-US" b="1" dirty="0">
                <a:latin typeface="Baskerville Old Face" panose="02020602080505020303" pitchFamily="18" charset="0"/>
              </a:rPr>
            </a:br>
            <a:r>
              <a:rPr lang="en-US" b="1" u="sng" dirty="0">
                <a:latin typeface="Baskerville Old Face" panose="02020602080505020303" pitchFamily="18" charset="0"/>
              </a:rPr>
              <a:t>Real Estate Taxes</a:t>
            </a:r>
            <a:r>
              <a:rPr lang="en-US" b="1" dirty="0">
                <a:latin typeface="Baskerville Old Face" panose="02020602080505020303" pitchFamily="18" charset="0"/>
              </a:rPr>
              <a:t>: </a:t>
            </a:r>
            <a:r>
              <a:rPr lang="en-US" b="1" dirty="0" smtClean="0">
                <a:latin typeface="Baskerville Old Face" panose="02020602080505020303" pitchFamily="18" charset="0"/>
              </a:rPr>
              <a:t>	</a:t>
            </a:r>
            <a:r>
              <a:rPr lang="en-US" b="1" smtClean="0">
                <a:latin typeface="Baskerville Old Face" panose="02020602080505020303" pitchFamily="18" charset="0"/>
              </a:rPr>
              <a:t> </a:t>
            </a:r>
            <a:r>
              <a:rPr lang="en-US" b="1" smtClean="0">
                <a:latin typeface="Baskerville Old Face" panose="02020602080505020303" pitchFamily="18" charset="0"/>
              </a:rPr>
              <a:t>2017  </a:t>
            </a:r>
            <a:r>
              <a:rPr lang="en-US" b="1" dirty="0">
                <a:latin typeface="Baskerville Old Face" panose="02020602080505020303" pitchFamily="18" charset="0"/>
              </a:rPr>
              <a:t>- </a:t>
            </a:r>
            <a:r>
              <a:rPr lang="en-US" b="1">
                <a:latin typeface="Baskerville Old Face" panose="02020602080505020303" pitchFamily="18" charset="0"/>
              </a:rPr>
              <a:t>$</a:t>
            </a:r>
            <a:r>
              <a:rPr lang="en-US" b="1" smtClean="0">
                <a:latin typeface="Baskerville Old Face" panose="02020602080505020303" pitchFamily="18" charset="0"/>
              </a:rPr>
              <a:t>528.00</a:t>
            </a:r>
            <a:r>
              <a:rPr lang="en-US" b="1" dirty="0">
                <a:latin typeface="Baskerville Old Face" panose="02020602080505020303" pitchFamily="18" charset="0"/>
              </a:rPr>
              <a:t/>
            </a:r>
            <a:br>
              <a:rPr lang="en-US" b="1" dirty="0">
                <a:latin typeface="Baskerville Old Face" panose="02020602080505020303" pitchFamily="18" charset="0"/>
              </a:rPr>
            </a:br>
            <a:r>
              <a:rPr lang="en-US" b="1" dirty="0">
                <a:latin typeface="Baskerville Old Face" panose="02020602080505020303" pitchFamily="18" charset="0"/>
              </a:rPr>
              <a:t/>
            </a:r>
            <a:br>
              <a:rPr lang="en-US" b="1" dirty="0">
                <a:latin typeface="Baskerville Old Face" panose="02020602080505020303" pitchFamily="18" charset="0"/>
              </a:rPr>
            </a:br>
            <a:r>
              <a:rPr lang="en-US" sz="1600" b="1" u="sng" dirty="0">
                <a:latin typeface="Baskerville Old Face" panose="02020602080505020303" pitchFamily="18" charset="0"/>
                <a:cs typeface="Aharoni" panose="02010803020104030203" pitchFamily="2" charset="-79"/>
              </a:rPr>
              <a:t>Contact</a:t>
            </a:r>
            <a:r>
              <a:rPr lang="en-US" sz="1600" b="1" dirty="0">
                <a:latin typeface="Baskerville Old Face" panose="02020602080505020303" pitchFamily="18" charset="0"/>
                <a:cs typeface="Aharoni" panose="02010803020104030203" pitchFamily="2" charset="-79"/>
              </a:rPr>
              <a:t>:  </a:t>
            </a:r>
            <a:r>
              <a:rPr lang="en-US" sz="1600" b="1" dirty="0" smtClean="0">
                <a:latin typeface="Baskerville Old Face" panose="02020602080505020303" pitchFamily="18" charset="0"/>
                <a:cs typeface="Aharoni" panose="02010803020104030203" pitchFamily="2" charset="-79"/>
              </a:rPr>
              <a:t>  </a:t>
            </a:r>
            <a:r>
              <a:rPr lang="en-US" sz="1600" dirty="0" smtClean="0"/>
              <a:t>Mike </a:t>
            </a:r>
            <a:r>
              <a:rPr lang="en-US" sz="1600" dirty="0" err="1"/>
              <a:t>Kumm</a:t>
            </a:r>
            <a:r>
              <a:rPr lang="en-US" sz="1600" dirty="0"/>
              <a:t> </a:t>
            </a:r>
            <a:r>
              <a:rPr lang="en-US" sz="1600" dirty="0" smtClean="0"/>
              <a:t>   402.394.1118</a:t>
            </a:r>
            <a:endParaRPr lang="en-US" sz="1600" dirty="0"/>
          </a:p>
        </p:txBody>
      </p:sp>
    </p:spTree>
    <p:extLst>
      <p:ext uri="{BB962C8B-B14F-4D97-AF65-F5344CB8AC3E}">
        <p14:creationId xmlns:p14="http://schemas.microsoft.com/office/powerpoint/2010/main" val="2303710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343</TotalTime>
  <Words>74</Words>
  <Application>Microsoft Office PowerPoint</Application>
  <PresentationFormat>On-screen Show (4:3)</PresentationFormat>
  <Paragraphs>11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Foundry</vt:lpstr>
      <vt:lpstr>Legal Description:  The Southeast Quarter of the Northeast Quarter of Section 18, Township 30, Range 5 of the 6th P.M., Knox County, Nebraska.    Location/Description:  From Winnetoon, NE : Go east of Winnetoon on 875th Rd to 528th Ave, turn onto 528th Ave. Follow 528th Ave north for 4 miles to 879th Rd. Turn East on 879th Rd &amp; follow approximately 3/4 of a mile. Turn north and follow to dead end marked by Cabin Realty and Ag Services Sign.   Comments: This property's location offers seclusion and privacy for hunting purposes. Cedar trees have been removed to better utilize the grazing unit. It has grass units on 3 sides and crops on 1 side adding to the wildlife activity.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 Price: $315,000.00 Real Estate Taxes: 2015 - $1,419.52 Contact: Colten Marsh - 402.709.7253 Legal Description: A tract of land located in the Southwest Quarter; a tract located in the southwest corner of the Southeast Quarter and part of the South Half of the Southeast Quarter lying west of old HWY 14, ALL in Section 20, Township 25 North, Range 6 West of the 6th P.M., Antelope County, Nebraska.  Location/Description: Approximately one mile south of Neligh on old HWY 14 and west 1/2 mile on 848th Road to subject property marked by Cabin Realty &amp; Ag Services signs.  Comments: This property offers a unique opportunity to obtain a main house and a rental property. The main house is 1,526 sq feet with 3 bedroom, 2 bath, 1/3 basement, and a 2 car attached garage. Rental house is 984 sq feet with 2 bedroom, 1 bath and a 2 car attached garage. This acreage includes many mature trees and a pond making the property appealing to the avid hunter and fisherman . There is a 30 by 60 open front pole shed and fish in the pond! For more information or to see the property give Colten a call!</dc:title>
  <dc:creator>Main</dc:creator>
  <cp:lastModifiedBy>Main</cp:lastModifiedBy>
  <cp:revision>31</cp:revision>
  <cp:lastPrinted>2017-05-03T16:32:56Z</cp:lastPrinted>
  <dcterms:created xsi:type="dcterms:W3CDTF">2016-05-10T18:31:09Z</dcterms:created>
  <dcterms:modified xsi:type="dcterms:W3CDTF">2018-03-12T16:41:39Z</dcterms:modified>
</cp:coreProperties>
</file>