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9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12/13/2017</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12/13/2017</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12/13/2017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12/13/2017</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12/13/2017</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12/13/2017</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62000"/>
            <a:ext cx="9144000" cy="3887229"/>
          </a:xfrm>
        </p:spPr>
        <p:txBody>
          <a:bodyPr anchor="t">
            <a:noAutofit/>
          </a:bodyPr>
          <a:lstStyle/>
          <a:p>
            <a:pPr algn="ctr"/>
            <a:r>
              <a:rPr lang="en-US" sz="1600" b="1" dirty="0">
                <a:solidFill>
                  <a:schemeClr val="bg1"/>
                </a:solidFill>
                <a:effectLst/>
              </a:rPr>
              <a:t>Location/Description:</a:t>
            </a:r>
            <a:r>
              <a:rPr lang="en-US" sz="1600" dirty="0">
                <a:solidFill>
                  <a:schemeClr val="bg1"/>
                </a:solidFill>
                <a:effectLst/>
              </a:rPr>
              <a:t> </a:t>
            </a:r>
            <a:r>
              <a:rPr lang="en-US" sz="1600" dirty="0" smtClean="0">
                <a:solidFill>
                  <a:schemeClr val="bg1"/>
                </a:solidFill>
                <a:effectLst/>
              </a:rPr>
              <a:t/>
            </a:r>
            <a:br>
              <a:rPr lang="en-US" sz="1600" dirty="0" smtClean="0">
                <a:solidFill>
                  <a:schemeClr val="bg1"/>
                </a:solidFill>
                <a:effectLst/>
              </a:rPr>
            </a:br>
            <a:r>
              <a:rPr lang="en-US" sz="1600" dirty="0" smtClean="0">
                <a:solidFill>
                  <a:schemeClr val="bg1"/>
                </a:solidFill>
                <a:effectLst/>
              </a:rPr>
              <a:t>This </a:t>
            </a:r>
            <a:r>
              <a:rPr lang="en-US" sz="1600" dirty="0">
                <a:solidFill>
                  <a:schemeClr val="bg1"/>
                </a:solidFill>
                <a:effectLst/>
              </a:rPr>
              <a:t>acreage is located less than one mile north of </a:t>
            </a:r>
            <a:r>
              <a:rPr lang="en-US" sz="1600" dirty="0" smtClean="0">
                <a:solidFill>
                  <a:schemeClr val="bg1"/>
                </a:solidFill>
                <a:effectLst/>
              </a:rPr>
              <a:t>Burwell</a:t>
            </a:r>
            <a:r>
              <a:rPr lang="en-US" sz="1600" dirty="0">
                <a:solidFill>
                  <a:schemeClr val="bg1"/>
                </a:solidFill>
                <a:effectLst/>
              </a:rPr>
              <a:t/>
            </a:r>
            <a:br>
              <a:rPr lang="en-US" sz="1600" dirty="0">
                <a:solidFill>
                  <a:schemeClr val="bg1"/>
                </a:solidFill>
                <a:effectLst/>
              </a:rPr>
            </a:br>
            <a:r>
              <a:rPr lang="en-US" sz="1600" dirty="0">
                <a:solidFill>
                  <a:schemeClr val="bg1"/>
                </a:solidFill>
                <a:effectLst/>
                <a:latin typeface="Baskerville Old Face" panose="02020602080505020303" pitchFamily="18" charset="0"/>
                <a:cs typeface="Aharoni" panose="02010803020104030203" pitchFamily="2" charset="-79"/>
              </a:rPr>
              <a:t/>
            </a:r>
            <a:br>
              <a:rPr lang="en-US" sz="1600" dirty="0">
                <a:solidFill>
                  <a:schemeClr val="bg1"/>
                </a:solidFill>
                <a:effectLst/>
                <a:latin typeface="Baskerville Old Face" panose="02020602080505020303" pitchFamily="18" charset="0"/>
                <a:cs typeface="Aharoni" panose="02010803020104030203" pitchFamily="2" charset="-79"/>
              </a:rPr>
            </a:br>
            <a:r>
              <a:rPr lang="en-US" sz="1600" b="1" u="sng" dirty="0" smtClean="0">
                <a:solidFill>
                  <a:schemeClr val="bg1"/>
                </a:solidFill>
                <a:effectLst/>
                <a:latin typeface="Baskerville Old Face" panose="02020602080505020303" pitchFamily="18" charset="0"/>
              </a:rPr>
              <a:t>List </a:t>
            </a:r>
            <a:r>
              <a:rPr lang="en-US" sz="1600" b="1" u="sng" dirty="0">
                <a:solidFill>
                  <a:schemeClr val="bg1"/>
                </a:solidFill>
                <a:effectLst/>
                <a:latin typeface="Baskerville Old Face" panose="02020602080505020303" pitchFamily="18" charset="0"/>
              </a:rPr>
              <a:t>Price</a:t>
            </a:r>
            <a:r>
              <a:rPr lang="en-US" sz="1600" b="1" dirty="0">
                <a:solidFill>
                  <a:schemeClr val="bg1"/>
                </a:solidFill>
                <a:effectLst/>
                <a:latin typeface="Baskerville Old Face" panose="02020602080505020303" pitchFamily="18" charset="0"/>
              </a:rPr>
              <a:t>:</a:t>
            </a:r>
            <a:r>
              <a:rPr lang="en-US" sz="1600" dirty="0">
                <a:solidFill>
                  <a:schemeClr val="bg1"/>
                </a:solidFill>
                <a:effectLst/>
                <a:latin typeface="Baskerville Old Face" panose="02020602080505020303" pitchFamily="18" charset="0"/>
              </a:rPr>
              <a:t> </a:t>
            </a:r>
            <a:r>
              <a:rPr lang="en-US" sz="1600" dirty="0" smtClean="0">
                <a:solidFill>
                  <a:schemeClr val="bg1"/>
                </a:solidFill>
                <a:effectLst/>
                <a:latin typeface="Baskerville Old Face" panose="02020602080505020303" pitchFamily="18" charset="0"/>
              </a:rPr>
              <a:t>						</a:t>
            </a:r>
            <a:r>
              <a:rPr lang="en-US" sz="1600" b="1" dirty="0" smtClean="0">
                <a:solidFill>
                  <a:schemeClr val="bg1"/>
                </a:solidFill>
                <a:effectLst/>
                <a:latin typeface="Baskerville Old Face" panose="02020602080505020303" pitchFamily="18" charset="0"/>
              </a:rPr>
              <a:t>$219,000.00</a:t>
            </a:r>
            <a:r>
              <a:rPr lang="en-US" sz="1600" dirty="0" smtClean="0">
                <a:solidFill>
                  <a:schemeClr val="bg1"/>
                </a:solidFill>
                <a:effectLst/>
                <a:latin typeface="Baskerville Old Face" panose="02020602080505020303" pitchFamily="18" charset="0"/>
              </a:rPr>
              <a:t>  </a:t>
            </a:r>
            <a:r>
              <a:rPr lang="en-US" sz="1600" dirty="0">
                <a:solidFill>
                  <a:schemeClr val="bg1"/>
                </a:solidFill>
                <a:effectLst/>
                <a:latin typeface="Baskerville Old Face" panose="02020602080505020303" pitchFamily="18" charset="0"/>
              </a:rPr>
              <a:t/>
            </a:r>
            <a:br>
              <a:rPr lang="en-US" sz="1600" dirty="0">
                <a:solidFill>
                  <a:schemeClr val="bg1"/>
                </a:solidFill>
                <a:effectLst/>
                <a:latin typeface="Baskerville Old Face" panose="02020602080505020303" pitchFamily="18" charset="0"/>
              </a:rPr>
            </a:br>
            <a:r>
              <a:rPr lang="en-US" sz="1600" b="1" u="sng" dirty="0">
                <a:solidFill>
                  <a:schemeClr val="bg1"/>
                </a:solidFill>
                <a:effectLst/>
                <a:latin typeface="Baskerville Old Face" panose="02020602080505020303" pitchFamily="18" charset="0"/>
              </a:rPr>
              <a:t>Real Estate </a:t>
            </a:r>
            <a:r>
              <a:rPr lang="en-US" sz="1600" b="1" u="sng" dirty="0" smtClean="0">
                <a:solidFill>
                  <a:schemeClr val="bg1"/>
                </a:solidFill>
                <a:effectLst/>
                <a:latin typeface="Baskerville Old Face" panose="02020602080505020303" pitchFamily="18" charset="0"/>
              </a:rPr>
              <a:t>Taxes</a:t>
            </a:r>
            <a:r>
              <a:rPr lang="en-US" sz="1600" b="1" dirty="0" smtClean="0">
                <a:solidFill>
                  <a:schemeClr val="bg1"/>
                </a:solidFill>
                <a:effectLst/>
                <a:latin typeface="Baskerville Old Face" panose="02020602080505020303" pitchFamily="18" charset="0"/>
              </a:rPr>
              <a:t>:</a:t>
            </a:r>
            <a:r>
              <a:rPr lang="en-US" sz="1600" dirty="0">
                <a:solidFill>
                  <a:schemeClr val="bg1"/>
                </a:solidFill>
                <a:effectLst/>
                <a:latin typeface="Baskerville Old Face" panose="02020602080505020303" pitchFamily="18" charset="0"/>
              </a:rPr>
              <a:t> </a:t>
            </a:r>
            <a:r>
              <a:rPr lang="en-US" sz="1600" dirty="0" smtClean="0">
                <a:solidFill>
                  <a:schemeClr val="bg1"/>
                </a:solidFill>
                <a:effectLst/>
                <a:latin typeface="Baskerville Old Face" panose="02020602080505020303" pitchFamily="18" charset="0"/>
              </a:rPr>
              <a:t> 	</a:t>
            </a:r>
            <a:r>
              <a:rPr lang="en-US" sz="1600" dirty="0">
                <a:solidFill>
                  <a:schemeClr val="bg1"/>
                </a:solidFill>
                <a:effectLst/>
                <a:latin typeface="Baskerville Old Face" panose="02020602080505020303" pitchFamily="18" charset="0"/>
              </a:rPr>
              <a:t>  </a:t>
            </a:r>
            <a:r>
              <a:rPr lang="en-US" sz="1600" dirty="0" smtClean="0">
                <a:solidFill>
                  <a:schemeClr val="bg1"/>
                </a:solidFill>
                <a:effectLst/>
                <a:latin typeface="Baskerville Old Face" panose="02020602080505020303" pitchFamily="18" charset="0"/>
              </a:rPr>
              <a:t>	     </a:t>
            </a:r>
            <a:r>
              <a:rPr lang="en-US" sz="1600" b="1" dirty="0" smtClean="0">
                <a:solidFill>
                  <a:schemeClr val="bg1"/>
                </a:solidFill>
                <a:effectLst/>
                <a:latin typeface="Baskerville Old Face" panose="02020602080505020303" pitchFamily="18" charset="0"/>
              </a:rPr>
              <a:t> 2016 </a:t>
            </a:r>
            <a:r>
              <a:rPr lang="en-US" sz="1600" dirty="0" smtClean="0">
                <a:solidFill>
                  <a:schemeClr val="bg1"/>
                </a:solidFill>
                <a:effectLst/>
                <a:latin typeface="Baskerville Old Face" panose="02020602080505020303" pitchFamily="18" charset="0"/>
              </a:rPr>
              <a:t>		</a:t>
            </a:r>
            <a:r>
              <a:rPr lang="en-US" sz="1600" dirty="0">
                <a:solidFill>
                  <a:schemeClr val="bg1"/>
                </a:solidFill>
                <a:effectLst/>
                <a:latin typeface="Baskerville Old Face" panose="02020602080505020303" pitchFamily="18" charset="0"/>
              </a:rPr>
              <a:t>	</a:t>
            </a:r>
            <a:r>
              <a:rPr lang="en-US" sz="1600" dirty="0" smtClean="0">
                <a:solidFill>
                  <a:schemeClr val="bg1"/>
                </a:solidFill>
                <a:effectLst/>
                <a:latin typeface="Baskerville Old Face" panose="02020602080505020303" pitchFamily="18" charset="0"/>
              </a:rPr>
              <a:t>   </a:t>
            </a:r>
            <a:r>
              <a:rPr lang="en-US" sz="1600" dirty="0" smtClean="0">
                <a:solidFill>
                  <a:schemeClr val="bg1"/>
                </a:solidFill>
                <a:effectLst/>
              </a:rPr>
              <a:t>$1,465.88</a:t>
            </a:r>
            <a:r>
              <a:rPr lang="en-US" sz="1600" dirty="0">
                <a:solidFill>
                  <a:schemeClr val="bg1"/>
                </a:solidFill>
                <a:effectLst/>
                <a:latin typeface="Baskerville Old Face" panose="02020602080505020303" pitchFamily="18" charset="0"/>
              </a:rPr>
              <a:t/>
            </a:r>
            <a:br>
              <a:rPr lang="en-US" sz="1600" dirty="0">
                <a:solidFill>
                  <a:schemeClr val="bg1"/>
                </a:solidFill>
                <a:effectLst/>
                <a:latin typeface="Baskerville Old Face" panose="02020602080505020303" pitchFamily="18" charset="0"/>
              </a:rPr>
            </a:br>
            <a:r>
              <a:rPr lang="en-US" sz="1600" b="1" u="sng" dirty="0" smtClean="0">
                <a:solidFill>
                  <a:schemeClr val="bg1"/>
                </a:solidFill>
                <a:effectLst/>
                <a:latin typeface="Baskerville Old Face" panose="02020602080505020303" pitchFamily="18" charset="0"/>
                <a:cs typeface="Aharoni" panose="02010803020104030203" pitchFamily="2" charset="-79"/>
              </a:rPr>
              <a:t>Contact</a:t>
            </a:r>
            <a:r>
              <a:rPr lang="en-US" sz="1600" b="1" dirty="0" smtClean="0">
                <a:solidFill>
                  <a:schemeClr val="bg1"/>
                </a:solidFill>
                <a:effectLst/>
                <a:latin typeface="Baskerville Old Face" panose="02020602080505020303" pitchFamily="18" charset="0"/>
                <a:cs typeface="Aharoni" panose="02010803020104030203" pitchFamily="2" charset="-79"/>
              </a:rPr>
              <a:t>: 	                                 </a:t>
            </a:r>
            <a:r>
              <a:rPr lang="en-US" sz="1600" dirty="0" smtClean="0">
                <a:solidFill>
                  <a:schemeClr val="bg1"/>
                </a:solidFill>
                <a:effectLst/>
              </a:rPr>
              <a:t>Rick Foxworthy	              402.760.1100</a:t>
            </a:r>
            <a:r>
              <a:rPr lang="en-US" sz="1400" b="1" dirty="0" smtClean="0">
                <a:solidFill>
                  <a:srgbClr val="FFC000"/>
                </a:solidFill>
                <a:effectLst/>
                <a:latin typeface="Baskerville Old Face" panose="02020602080505020303" pitchFamily="18" charset="0"/>
                <a:cs typeface="Aharoni" panose="02010803020104030203" pitchFamily="2" charset="-79"/>
              </a:rPr>
              <a:t/>
            </a:r>
            <a:br>
              <a:rPr lang="en-US" sz="1400" b="1" dirty="0" smtClean="0">
                <a:solidFill>
                  <a:srgbClr val="FFC000"/>
                </a:solidFill>
                <a:effectLst/>
                <a:latin typeface="Baskerville Old Face" panose="02020602080505020303" pitchFamily="18" charset="0"/>
                <a:cs typeface="Aharoni" panose="02010803020104030203" pitchFamily="2" charset="-79"/>
              </a:rPr>
            </a:br>
            <a:r>
              <a:rPr lang="en-US" sz="1400" b="1" dirty="0" smtClean="0">
                <a:solidFill>
                  <a:srgbClr val="FFC000"/>
                </a:solidFill>
                <a:effectLst/>
                <a:latin typeface="Baskerville Old Face" panose="02020602080505020303" pitchFamily="18" charset="0"/>
                <a:cs typeface="Aharoni" panose="02010803020104030203" pitchFamily="2" charset="-79"/>
              </a:rPr>
              <a:t/>
            </a:r>
            <a:br>
              <a:rPr lang="en-US" sz="1400" b="1" dirty="0" smtClean="0">
                <a:solidFill>
                  <a:srgbClr val="FFC000"/>
                </a:solidFill>
                <a:effectLst/>
                <a:latin typeface="Baskerville Old Face" panose="02020602080505020303" pitchFamily="18" charset="0"/>
                <a:cs typeface="Aharoni" panose="02010803020104030203" pitchFamily="2" charset="-79"/>
              </a:rPr>
            </a:br>
            <a:r>
              <a:rPr lang="en-US" sz="1400" b="1" dirty="0">
                <a:solidFill>
                  <a:srgbClr val="FFC000"/>
                </a:solidFill>
                <a:effectLst/>
                <a:latin typeface="Baskerville Old Face" panose="02020602080505020303" pitchFamily="18" charset="0"/>
                <a:cs typeface="Aharoni" panose="02010803020104030203" pitchFamily="2" charset="-79"/>
              </a:rPr>
              <a:t/>
            </a:r>
            <a:br>
              <a:rPr lang="en-US" sz="1400" b="1" dirty="0">
                <a:solidFill>
                  <a:srgbClr val="FFC000"/>
                </a:solidFill>
                <a:effectLst/>
                <a:latin typeface="Baskerville Old Face" panose="02020602080505020303" pitchFamily="18" charset="0"/>
                <a:cs typeface="Aharoni" panose="02010803020104030203" pitchFamily="2" charset="-79"/>
              </a:rPr>
            </a:br>
            <a:r>
              <a:rPr lang="en-US" sz="1800" dirty="0" smtClean="0">
                <a:solidFill>
                  <a:schemeClr val="tx1"/>
                </a:solidFill>
                <a:effectLst/>
              </a:rPr>
              <a:t>Here </a:t>
            </a:r>
            <a:r>
              <a:rPr lang="en-US" sz="1800" dirty="0">
                <a:solidFill>
                  <a:schemeClr val="tx1"/>
                </a:solidFill>
                <a:effectLst/>
              </a:rPr>
              <a:t>is your chance to purchase a very well kept property on the outskirts of town, all while being close enough to enjoy the amenities of Burwell. This 2,028 </a:t>
            </a:r>
            <a:r>
              <a:rPr lang="en-US" sz="1800" dirty="0" err="1">
                <a:solidFill>
                  <a:schemeClr val="tx1"/>
                </a:solidFill>
                <a:effectLst/>
              </a:rPr>
              <a:t>sq</a:t>
            </a:r>
            <a:r>
              <a:rPr lang="en-US" sz="1800" dirty="0">
                <a:solidFill>
                  <a:schemeClr val="tx1"/>
                </a:solidFill>
                <a:effectLst/>
              </a:rPr>
              <a:t> </a:t>
            </a:r>
            <a:r>
              <a:rPr lang="en-US" sz="1800" dirty="0" err="1">
                <a:solidFill>
                  <a:schemeClr val="tx1"/>
                </a:solidFill>
                <a:effectLst/>
              </a:rPr>
              <a:t>ft</a:t>
            </a:r>
            <a:r>
              <a:rPr lang="en-US" sz="1800" dirty="0">
                <a:solidFill>
                  <a:schemeClr val="tx1"/>
                </a:solidFill>
                <a:effectLst/>
              </a:rPr>
              <a:t> house is all electric, with 3 bedrooms, 2 bathrooms, wood burning fireplace, and a 1,320 </a:t>
            </a:r>
            <a:r>
              <a:rPr lang="en-US" sz="1800" dirty="0" err="1">
                <a:solidFill>
                  <a:schemeClr val="tx1"/>
                </a:solidFill>
                <a:effectLst/>
              </a:rPr>
              <a:t>sq</a:t>
            </a:r>
            <a:r>
              <a:rPr lang="en-US" sz="1800" dirty="0">
                <a:solidFill>
                  <a:schemeClr val="tx1"/>
                </a:solidFill>
                <a:effectLst/>
              </a:rPr>
              <a:t> </a:t>
            </a:r>
            <a:r>
              <a:rPr lang="en-US" sz="1800" dirty="0" err="1">
                <a:solidFill>
                  <a:schemeClr val="tx1"/>
                </a:solidFill>
                <a:effectLst/>
              </a:rPr>
              <a:t>ft</a:t>
            </a:r>
            <a:r>
              <a:rPr lang="en-US" sz="1800" dirty="0">
                <a:solidFill>
                  <a:schemeClr val="tx1"/>
                </a:solidFill>
                <a:effectLst/>
              </a:rPr>
              <a:t> garage. In 2010 a deck was added to the front and back of the house, with a walk joining the two sides. In 2012 the kitchen was updated and all new hickory cabinets were installed, there were also new windows, patio doors and underground sprinkles added. The roof is brand new in 2016!</a:t>
            </a:r>
            <a:endParaRPr lang="en-US" sz="1800" dirty="0">
              <a:solidFill>
                <a:schemeClr val="tx1"/>
              </a:solidFill>
              <a:effectLst/>
              <a:latin typeface="Baskerville Old Face" panose="02020602080505020303" pitchFamily="18" charset="0"/>
            </a:endParaRPr>
          </a:p>
        </p:txBody>
      </p:sp>
      <p:sp>
        <p:nvSpPr>
          <p:cNvPr id="4" name="TextBox 3"/>
          <p:cNvSpPr txBox="1"/>
          <p:nvPr/>
        </p:nvSpPr>
        <p:spPr>
          <a:xfrm>
            <a:off x="0" y="152400"/>
            <a:ext cx="9131532" cy="692497"/>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3900" b="1" dirty="0" smtClean="0"/>
              <a:t> </a:t>
            </a:r>
            <a:r>
              <a:rPr lang="en-US" sz="3800" b="1" dirty="0" smtClean="0"/>
              <a:t>82540 Windy Hill Avenue, Burwell, NE</a:t>
            </a:r>
            <a:endParaRPr lang="en-US" sz="3800" b="1" dirty="0"/>
          </a:p>
        </p:txBody>
      </p:sp>
      <p:cxnSp>
        <p:nvCxnSpPr>
          <p:cNvPr id="18" name="Straight Connector 4"/>
          <p:cNvCxnSpPr/>
          <p:nvPr/>
        </p:nvCxnSpPr>
        <p:spPr>
          <a:xfrm>
            <a:off x="9015751" y="5912182"/>
            <a:ext cx="0" cy="707545"/>
          </a:xfrm>
          <a:prstGeom prst="straightConnector1">
            <a:avLst/>
          </a:prstGeom>
          <a:noFill/>
          <a:ln w="28575">
            <a:solidFill>
              <a:srgbClr val="FF0000"/>
            </a:solidFill>
            <a:prstDash val="solid"/>
          </a:ln>
        </p:spPr>
      </p:cxnSp>
      <p:cxnSp>
        <p:nvCxnSpPr>
          <p:cNvPr id="19" name="Straight Connector 3"/>
          <p:cNvCxnSpPr/>
          <p:nvPr/>
        </p:nvCxnSpPr>
        <p:spPr>
          <a:xfrm flipH="1">
            <a:off x="8696515" y="5912178"/>
            <a:ext cx="406051" cy="0"/>
          </a:xfrm>
          <a:prstGeom prst="straightConnector1">
            <a:avLst/>
          </a:prstGeom>
          <a:noFill/>
          <a:ln w="28575">
            <a:solidFill>
              <a:srgbClr val="FF0000"/>
            </a:solidFill>
            <a:prstDash val="solid"/>
          </a:ln>
        </p:spPr>
      </p:cxnSp>
      <p:cxnSp>
        <p:nvCxnSpPr>
          <p:cNvPr id="20" name="Straight Connector 2"/>
          <p:cNvCxnSpPr/>
          <p:nvPr/>
        </p:nvCxnSpPr>
        <p:spPr>
          <a:xfrm flipV="1">
            <a:off x="6953292" y="5640617"/>
            <a:ext cx="819108" cy="290906"/>
          </a:xfrm>
          <a:prstGeom prst="straightConnector1">
            <a:avLst/>
          </a:prstGeom>
          <a:noFill/>
          <a:ln w="28575">
            <a:solidFill>
              <a:srgbClr val="FF0000"/>
            </a:solidFill>
            <a:prstDash val="solid"/>
          </a:ln>
        </p:spPr>
      </p:cxnSp>
      <p:cxnSp>
        <p:nvCxnSpPr>
          <p:cNvPr id="21" name="Straight Connector 1"/>
          <p:cNvCxnSpPr/>
          <p:nvPr/>
        </p:nvCxnSpPr>
        <p:spPr>
          <a:xfrm flipH="1" flipV="1">
            <a:off x="7772400" y="5634805"/>
            <a:ext cx="924115" cy="277377"/>
          </a:xfrm>
          <a:prstGeom prst="straightConnector1">
            <a:avLst/>
          </a:prstGeom>
          <a:noFill/>
          <a:ln w="28575">
            <a:solidFill>
              <a:srgbClr val="FF0000"/>
            </a:solidFill>
            <a:prstDash val="solid"/>
          </a:ln>
        </p:spPr>
      </p:cxnSp>
      <p:sp>
        <p:nvSpPr>
          <p:cNvPr id="22" name="TextBox 21"/>
          <p:cNvSpPr txBox="1"/>
          <p:nvPr/>
        </p:nvSpPr>
        <p:spPr>
          <a:xfrm>
            <a:off x="6953292" y="5866376"/>
            <a:ext cx="2062459" cy="1015663"/>
          </a:xfrm>
          <a:prstGeom prst="rect">
            <a:avLst/>
          </a:prstGeom>
          <a:noFill/>
        </p:spPr>
        <p:txBody>
          <a:bodyPr wrap="square" rtlCol="0">
            <a:spAutoFit/>
          </a:bodyPr>
          <a:lstStyle/>
          <a:p>
            <a:pPr algn="ctr"/>
            <a:r>
              <a:rPr lang="en-US" sz="1000" b="1" dirty="0" smtClean="0">
                <a:solidFill>
                  <a:schemeClr val="bg1"/>
                </a:solidFill>
                <a:latin typeface="Baskerville Old Face" panose="02020602080505020303" pitchFamily="18" charset="0"/>
                <a:cs typeface="Aharoni" panose="02010803020104030203" pitchFamily="2" charset="-79"/>
              </a:rPr>
              <a:t>Cabin Realty &amp; Ag Services</a:t>
            </a:r>
          </a:p>
          <a:p>
            <a:pPr algn="ctr"/>
            <a:r>
              <a:rPr lang="en-US" sz="1000" dirty="0" smtClean="0">
                <a:solidFill>
                  <a:schemeClr val="bg1"/>
                </a:solidFill>
                <a:latin typeface="Baskerville Old Face" panose="02020602080505020303" pitchFamily="18" charset="0"/>
                <a:cs typeface="Aharoni" panose="02010803020104030203" pitchFamily="2" charset="-79"/>
              </a:rPr>
              <a:t>Real Estate Sale &amp; Management</a:t>
            </a:r>
          </a:p>
          <a:p>
            <a:pPr algn="ctr"/>
            <a:r>
              <a:rPr lang="en-US" sz="1000" dirty="0" smtClean="0">
                <a:solidFill>
                  <a:schemeClr val="bg1"/>
                </a:solidFill>
                <a:latin typeface="Baskerville Old Face" panose="02020602080505020303" pitchFamily="18" charset="0"/>
                <a:cs typeface="Aharoni" panose="02010803020104030203" pitchFamily="2" charset="-79"/>
              </a:rPr>
              <a:t>Michele Usasz, Broker</a:t>
            </a:r>
          </a:p>
          <a:p>
            <a:pPr algn="ctr"/>
            <a:r>
              <a:rPr lang="en-US" sz="1000" dirty="0" smtClean="0">
                <a:solidFill>
                  <a:schemeClr val="bg1"/>
                </a:solidFill>
                <a:latin typeface="Baskerville Old Face" panose="02020602080505020303" pitchFamily="18" charset="0"/>
                <a:cs typeface="Aharoni" panose="02010803020104030203" pitchFamily="2" charset="-79"/>
              </a:rPr>
              <a:t>Terry K. Held, Associate Broker</a:t>
            </a:r>
          </a:p>
          <a:p>
            <a:pPr algn="ctr"/>
            <a:r>
              <a:rPr lang="en-US" sz="1000" dirty="0" smtClean="0">
                <a:solidFill>
                  <a:schemeClr val="bg1"/>
                </a:solidFill>
                <a:latin typeface="Baskerville Old Face" panose="02020602080505020303" pitchFamily="18" charset="0"/>
                <a:cs typeface="Aharoni" panose="02010803020104030203" pitchFamily="2" charset="-79"/>
              </a:rPr>
              <a:t>Office: 308-346-4425</a:t>
            </a:r>
          </a:p>
          <a:p>
            <a:pPr algn="ctr"/>
            <a:r>
              <a:rPr lang="en-US" sz="1000" b="1" dirty="0" smtClean="0">
                <a:solidFill>
                  <a:schemeClr val="bg1"/>
                </a:solidFill>
                <a:latin typeface="Baskerville Old Face" panose="02020602080505020303" pitchFamily="18" charset="0"/>
                <a:cs typeface="Aharoni" panose="02010803020104030203" pitchFamily="2" charset="-79"/>
              </a:rPr>
              <a:t>www. CabinRealtyAgServices.com</a:t>
            </a:r>
          </a:p>
        </p:txBody>
      </p:sp>
      <p:pic>
        <p:nvPicPr>
          <p:cNvPr id="5" name="Picture 2" descr="http://www.cabinrealtyagservices.com/wp-content/uploads/2017/11/Turek13-1024x76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38" y="4666753"/>
            <a:ext cx="2513162" cy="218914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http://www.cabinrealtyagservices.com/wp-content/uploads/2017/11/Turek12-150x1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7710" y="4649229"/>
            <a:ext cx="2286690" cy="220667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http://www.cabinrealtyagservices.com/wp-content/uploads/2017/11/Turek19-150x15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649229"/>
            <a:ext cx="2228892" cy="22288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http://www.cabinrealtyagservices.com/wp-content/uploads/2017/11/Turek8-150x15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1394" y="4649229"/>
            <a:ext cx="2228893" cy="222889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cabinrealtyagservices.com/wp-content/uploads/2017/11/Turek2-150x15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 y="844897"/>
            <a:ext cx="1143001" cy="182210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www.cabinrealtyagservices.com/wp-content/uploads/2017/11/Turek7-150x150.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48599" y="844897"/>
            <a:ext cx="1295401" cy="1822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374</TotalTime>
  <Words>38</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Location/Description:  This acreage is located less than one mile north of Burwell  List Price:       $219,000.00   Real Estate Taxes:            2016       $1,465.88 Contact:                                   Rick Foxworthy               402.760.1100   Here is your chance to purchase a very well kept property on the outskirts of town, all while being close enough to enjoy the amenities of Burwell. This 2,028 sq ft house is all electric, with 3 bedrooms, 2 bathrooms, wood burning fireplace, and a 1,320 sq ft garage. In 2010 a deck was added to the front and back of the house, with a walk joining the two sides. In 2012 the kitchen was updated and all new hickory cabinets were installed, there were also new windows, patio doors and underground sprinkles added. The roof is brand new in 2016!</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44</cp:revision>
  <cp:lastPrinted>2017-11-30T17:48:22Z</cp:lastPrinted>
  <dcterms:created xsi:type="dcterms:W3CDTF">2016-05-10T18:31:09Z</dcterms:created>
  <dcterms:modified xsi:type="dcterms:W3CDTF">2017-12-13T21:22:24Z</dcterms:modified>
</cp:coreProperties>
</file>